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331" r:id="rId3"/>
    <p:sldId id="378" r:id="rId4"/>
    <p:sldId id="394" r:id="rId5"/>
    <p:sldId id="405" r:id="rId6"/>
    <p:sldId id="279" r:id="rId7"/>
    <p:sldId id="285" r:id="rId8"/>
    <p:sldId id="329" r:id="rId9"/>
    <p:sldId id="514" r:id="rId10"/>
    <p:sldId id="458" r:id="rId11"/>
    <p:sldId id="456" r:id="rId12"/>
    <p:sldId id="457" r:id="rId13"/>
    <p:sldId id="381" r:id="rId14"/>
    <p:sldId id="383" r:id="rId15"/>
    <p:sldId id="395" r:id="rId16"/>
    <p:sldId id="511" r:id="rId17"/>
    <p:sldId id="386" r:id="rId18"/>
    <p:sldId id="517" r:id="rId19"/>
    <p:sldId id="431" r:id="rId20"/>
    <p:sldId id="518" r:id="rId21"/>
    <p:sldId id="432" r:id="rId22"/>
    <p:sldId id="519" r:id="rId23"/>
    <p:sldId id="488" r:id="rId24"/>
    <p:sldId id="513" r:id="rId25"/>
    <p:sldId id="489" r:id="rId26"/>
    <p:sldId id="434" r:id="rId27"/>
    <p:sldId id="459" r:id="rId28"/>
    <p:sldId id="433" r:id="rId29"/>
    <p:sldId id="516" r:id="rId30"/>
    <p:sldId id="490" r:id="rId31"/>
    <p:sldId id="515" r:id="rId32"/>
    <p:sldId id="384" r:id="rId33"/>
    <p:sldId id="362" r:id="rId34"/>
    <p:sldId id="406" r:id="rId35"/>
    <p:sldId id="393" r:id="rId36"/>
    <p:sldId id="385" r:id="rId37"/>
    <p:sldId id="407" r:id="rId38"/>
    <p:sldId id="408" r:id="rId39"/>
    <p:sldId id="409" r:id="rId40"/>
    <p:sldId id="410" r:id="rId41"/>
    <p:sldId id="275" r:id="rId42"/>
    <p:sldId id="323" r:id="rId43"/>
  </p:sldIdLst>
  <p:sldSz cx="12192000" cy="6858000"/>
  <p:notesSz cx="6858000" cy="9144000"/>
  <p:custDataLst>
    <p:tags r:id="rId48"/>
  </p:custDataLst>
  <p:defaultTextStyle>
    <a:defPPr>
      <a:defRPr lang="zh-CN"/>
    </a:defPPr>
    <a:lvl1pPr algn="l" rtl="0" fontAlgn="base">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0000"/>
    <a:srgbClr val="FFFFCC"/>
    <a:srgbClr val="CC00FF"/>
    <a:srgbClr val="0066FF"/>
    <a:srgbClr val="FFCCFF"/>
    <a:srgbClr val="FF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107" d="100"/>
          <a:sy n="107" d="100"/>
        </p:scale>
        <p:origin x="72" y="114"/>
      </p:cViewPr>
      <p:guideLst>
        <p:guide orient="horz" pos="2173"/>
        <p:guide pos="3840"/>
      </p:guideLst>
    </p:cSldViewPr>
  </p:slideViewPr>
  <p:notesTextViewPr>
    <p:cViewPr>
      <p:scale>
        <a:sx n="100" d="100"/>
        <a:sy n="100" d="100"/>
      </p:scale>
      <p:origin x="0" y="0"/>
    </p:cViewPr>
  </p:notesTextViewPr>
  <p:sorterViewPr>
    <p:cViewPr>
      <p:scale>
        <a:sx n="66" d="100"/>
        <a:sy n="66" d="100"/>
      </p:scale>
      <p:origin x="0" y="405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26.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notesMaster" Target="notesMasters/notesMaster1.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a:lvl1pPr>
          </a:lstStyle>
          <a:p>
            <a:pPr>
              <a:defRPr/>
            </a:pPr>
            <a:fld id="{D135777F-D7F1-4768-8FE6-9BD55800F929}"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b="0"/>
            </a:lvl1pPr>
          </a:lstStyle>
          <a:p>
            <a:fld id="{F2755B06-778D-4392-AA88-7950EEB93F4A}"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699847E1-2C78-462F-B868-2D1335F176E7}" type="slidenum">
              <a:rPr lang="en-US" altLang="zh-CN"/>
            </a:fld>
            <a:endParaRPr lang="en-US" altLang="zh-CN"/>
          </a:p>
        </p:txBody>
      </p:sp>
    </p:spTree>
  </p:cSld>
  <p:clrMapOvr>
    <a:masterClrMapping/>
  </p:clrMapOvr>
  <p:transition>
    <p:wheel spokes="2"/>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3D87BF2-C22A-4816-A2BB-31E29FC889BD}" type="slidenum">
              <a:rPr lang="en-US" altLang="zh-CN"/>
            </a:fld>
            <a:endParaRPr lang="en-US" altLang="zh-CN"/>
          </a:p>
        </p:txBody>
      </p:sp>
    </p:spTree>
  </p:cSld>
  <p:clrMapOvr>
    <a:masterClrMapping/>
  </p:clrMapOvr>
  <p:transition>
    <p:wheel spokes="2"/>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5A5ADCE-1B79-422C-9423-7413518B20B8}" type="slidenum">
              <a:rPr lang="en-US" altLang="zh-CN"/>
            </a:fld>
            <a:endParaRPr lang="en-US" altLang="zh-CN"/>
          </a:p>
        </p:txBody>
      </p:sp>
    </p:spTree>
  </p:cSld>
  <p:clrMapOvr>
    <a:masterClrMapping/>
  </p:clrMapOvr>
  <p:transition>
    <p:wheel spokes="2"/>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68A77DBA-03C0-46CB-84E2-5BF08685AF73}" type="slidenum">
              <a:rPr lang="en-US" altLang="zh-CN"/>
            </a:fld>
            <a:endParaRPr lang="en-US" altLang="zh-CN"/>
          </a:p>
        </p:txBody>
      </p:sp>
    </p:spTree>
  </p:cSld>
  <p:clrMapOvr>
    <a:masterClrMapping/>
  </p:clrMapOvr>
  <p:transition>
    <p:wheel spokes="2"/>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2EB3B111-8BBE-404B-9380-94184E450643}" type="slidenum">
              <a:rPr lang="en-US" altLang="zh-CN"/>
            </a:fld>
            <a:endParaRPr lang="en-US" altLang="zh-CN"/>
          </a:p>
        </p:txBody>
      </p:sp>
    </p:spTree>
  </p:cSld>
  <p:clrMapOvr>
    <a:masterClrMapping/>
  </p:clrMapOvr>
  <p:transition>
    <p:wheel spokes="2"/>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E457B371-1ACC-4B50-88E9-1C07CAE38373}" type="slidenum">
              <a:rPr lang="en-US" altLang="zh-CN"/>
            </a:fld>
            <a:endParaRPr lang="en-US" altLang="zh-CN"/>
          </a:p>
        </p:txBody>
      </p:sp>
    </p:spTree>
  </p:cSld>
  <p:clrMapOvr>
    <a:masterClrMapping/>
  </p:clrMapOvr>
  <p:transition>
    <p:wheel spokes="2"/>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C58AB959-585C-4A67-92B5-5AEB75386BF1}" type="slidenum">
              <a:rPr lang="en-US" altLang="zh-CN"/>
            </a:fld>
            <a:endParaRPr lang="en-US" altLang="zh-CN"/>
          </a:p>
        </p:txBody>
      </p:sp>
    </p:spTree>
  </p:cSld>
  <p:clrMapOvr>
    <a:masterClrMapping/>
  </p:clrMapOvr>
  <p:transition>
    <p:wheel spokes="2"/>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BB97BB54-7532-4C2E-B0BB-77CCEB8A6DE5}" type="slidenum">
              <a:rPr lang="en-US" altLang="zh-CN"/>
            </a:fld>
            <a:endParaRPr lang="en-US" altLang="zh-CN"/>
          </a:p>
        </p:txBody>
      </p:sp>
    </p:spTree>
  </p:cSld>
  <p:clrMapOvr>
    <a:masterClrMapping/>
  </p:clrMapOvr>
  <p:transition>
    <p:wheel spokes="2"/>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87BD23AE-682F-4600-B55C-18CDCBDBC00F}" type="slidenum">
              <a:rPr lang="en-US" altLang="zh-CN"/>
            </a:fld>
            <a:endParaRPr lang="en-US" altLang="zh-CN"/>
          </a:p>
        </p:txBody>
      </p:sp>
    </p:spTree>
  </p:cSld>
  <p:clrMapOvr>
    <a:masterClrMapping/>
  </p:clrMapOvr>
  <p:transition>
    <p:wheel spokes="2"/>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E920D446-8BFC-4330-B911-06C34A164239}" type="slidenum">
              <a:rPr lang="en-US" altLang="zh-CN"/>
            </a:fld>
            <a:endParaRPr lang="en-US" altLang="zh-CN"/>
          </a:p>
        </p:txBody>
      </p:sp>
    </p:spTree>
  </p:cSld>
  <p:clrMapOvr>
    <a:masterClrMapping/>
  </p:clrMapOvr>
  <p:transition>
    <p:wheel spokes="2"/>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76FAE0AD-3B46-484D-946C-3DCADF89EF9E}" type="slidenum">
              <a:rPr lang="en-US" altLang="zh-CN"/>
            </a:fld>
            <a:endParaRPr lang="en-US" altLang="zh-CN"/>
          </a:p>
        </p:txBody>
      </p:sp>
    </p:spTree>
  </p:cSld>
  <p:clrMapOvr>
    <a:masterClrMapping/>
  </p:clrMapOvr>
  <p:transition>
    <p:wheel spokes="2"/>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defRPr sz="1400" b="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defRPr sz="1400" b="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Arial" panose="020B0604020202020204" pitchFamily="34" charset="0"/>
              </a:defRPr>
            </a:lvl1pPr>
          </a:lstStyle>
          <a:p>
            <a:fld id="{F7FC39C9-FA0B-4C73-9741-9BD56D72254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heel spokes="2"/>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28.png"/><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30.png"/><Relationship Id="rId10" Type="http://schemas.openxmlformats.org/officeDocument/2006/relationships/slideLayout" Target="../slideLayouts/slideLayout7.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jpe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3.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2.xml"/><Relationship Id="rId1" Type="http://schemas.openxmlformats.org/officeDocument/2006/relationships/image" Target="../media/image2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9.pn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632056" y="980728"/>
            <a:ext cx="2749471" cy="1015663"/>
          </a:xfrm>
          <a:prstGeom prst="rect">
            <a:avLst/>
          </a:prstGeom>
          <a:noFill/>
        </p:spPr>
        <p:txBody>
          <a:bodyPr wrap="none" lIns="91440" tIns="45720" rIns="91440" bIns="45720">
            <a:spAutoFit/>
          </a:bodyPr>
          <a:lstStyle/>
          <a:p>
            <a:pPr algn="ctr"/>
            <a:r>
              <a:rPr lang="en-US" altLang="zh-CN" sz="6000" b="1" kern="10"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Unit 10</a:t>
            </a:r>
            <a:endParaRPr lang="zh-CN" altLang="en-US"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991544" y="332656"/>
            <a:ext cx="8071440" cy="2585323"/>
          </a:xfrm>
          <a:prstGeom prst="rect">
            <a:avLst/>
          </a:prstGeom>
          <a:noFill/>
        </p:spPr>
        <p:txBody>
          <a:bodyPr wrap="none" lIns="91440" tIns="45720" rIns="91440" bIns="45720">
            <a:spAutoFit/>
          </a:bodyPr>
          <a:lstStyle/>
          <a:p>
            <a:pPr algn="ctr"/>
            <a:r>
              <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rPr>
              <a:t>Unit 10</a:t>
            </a:r>
            <a:endPar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endParaRPr>
          </a:p>
          <a:p>
            <a:pPr algn="ctr"/>
            <a:r>
              <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rPr>
              <a:t>If you go to the party, </a:t>
            </a:r>
            <a:endPar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endParaRPr>
          </a:p>
          <a:p>
            <a:pPr algn="ctr"/>
            <a:r>
              <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rPr>
              <a:t>you’ll have a great time!</a:t>
            </a:r>
            <a:endParaRPr lang="zh-CN" altLang="en-US" sz="5400" b="1" cap="none" spc="0" dirty="0">
              <a:ln w="6600">
                <a:solidFill>
                  <a:schemeClr val="accent2"/>
                </a:solidFill>
                <a:prstDash val="solid"/>
              </a:ln>
              <a:solidFill>
                <a:srgbClr val="FF0000"/>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712" y="2636912"/>
            <a:ext cx="5028784" cy="20907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40" y="390746"/>
            <a:ext cx="864096" cy="864096"/>
          </a:xfrm>
          <a:prstGeom prst="rect">
            <a:avLst/>
          </a:prstGeom>
        </p:spPr>
      </p:pic>
      <p:sp>
        <p:nvSpPr>
          <p:cNvPr id="2" name="矩形 1"/>
          <p:cNvSpPr/>
          <p:nvPr/>
        </p:nvSpPr>
        <p:spPr>
          <a:xfrm>
            <a:off x="1487627" y="260344"/>
            <a:ext cx="10589857" cy="1124585"/>
          </a:xfrm>
          <a:prstGeom prst="rect">
            <a:avLst/>
          </a:prstGeom>
        </p:spPr>
        <p:txBody>
          <a:bodyPr wrap="square">
            <a:spAutoFit/>
          </a:bodyPr>
          <a:lstStyle/>
          <a:p>
            <a:pPr lvl="0">
              <a:lnSpc>
                <a:spcPct val="120000"/>
              </a:lnSpc>
              <a:spcBef>
                <a:spcPts val="0"/>
              </a:spcBef>
            </a:pPr>
            <a:r>
              <a:rPr lang="en-US" altLang="zh-CN" sz="2800" dirty="0" smtClean="0">
                <a:solidFill>
                  <a:srgbClr val="0000FF"/>
                </a:solidFill>
                <a:latin typeface="+mj-lt"/>
                <a:ea typeface="宋体" panose="02010600030101010101" pitchFamily="2" charset="-122"/>
                <a:cs typeface="Times New Roman" panose="02020603050405020304" pitchFamily="18" charset="0"/>
              </a:rPr>
              <a:t>Do you</a:t>
            </a:r>
            <a:r>
              <a:rPr lang="en-US" altLang="zh-CN" sz="2800" u="sng" dirty="0" smtClean="0">
                <a:solidFill>
                  <a:srgbClr val="0000FF"/>
                </a:solidFill>
                <a:latin typeface="+mj-lt"/>
                <a:ea typeface="宋体" panose="02010600030101010101" pitchFamily="2" charset="-122"/>
                <a:cs typeface="Times New Roman" panose="02020603050405020304" pitchFamily="18" charset="0"/>
              </a:rPr>
              <a:t> have problems with</a:t>
            </a:r>
            <a:r>
              <a:rPr lang="en-US" altLang="zh-CN" sz="2800" dirty="0" smtClean="0">
                <a:solidFill>
                  <a:srgbClr val="0000FF"/>
                </a:solidFill>
                <a:latin typeface="+mj-lt"/>
                <a:ea typeface="宋体" panose="02010600030101010101" pitchFamily="2" charset="-122"/>
                <a:cs typeface="Times New Roman" panose="02020603050405020304" pitchFamily="18" charset="0"/>
              </a:rPr>
              <a:t> your schoolwork or your life? What </a:t>
            </a:r>
            <a:r>
              <a:rPr lang="en-US" altLang="zh-CN" sz="2800" dirty="0">
                <a:solidFill>
                  <a:srgbClr val="0000FF"/>
                </a:solidFill>
                <a:latin typeface="+mj-lt"/>
                <a:ea typeface="宋体" panose="02010600030101010101" pitchFamily="2" charset="-122"/>
                <a:cs typeface="Times New Roman" panose="02020603050405020304" pitchFamily="18" charset="0"/>
              </a:rPr>
              <a:t>kinds of things do you worry about?</a:t>
            </a:r>
            <a:endParaRPr lang="en-US" altLang="zh-CN" sz="2800" dirty="0">
              <a:solidFill>
                <a:srgbClr val="0000FF"/>
              </a:solidFill>
              <a:latin typeface="+mj-lt"/>
              <a:ea typeface="宋体" panose="02010600030101010101" pitchFamily="2" charset="-122"/>
              <a:cs typeface="Times New Roman" panose="02020603050405020304" pitchFamily="18" charset="0"/>
            </a:endParaRPr>
          </a:p>
        </p:txBody>
      </p:sp>
      <p:sp>
        <p:nvSpPr>
          <p:cNvPr id="7" name="Text Box 5"/>
          <p:cNvSpPr txBox="1">
            <a:spLocks noChangeArrowheads="1"/>
          </p:cNvSpPr>
          <p:nvPr/>
        </p:nvSpPr>
        <p:spPr bwMode="auto">
          <a:xfrm>
            <a:off x="167227" y="1719872"/>
            <a:ext cx="4895850" cy="43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2800" dirty="0" smtClean="0">
                <a:solidFill>
                  <a:srgbClr val="FF0000"/>
                </a:solidFill>
                <a:cs typeface="Times New Roman" panose="02020603050405020304" pitchFamily="18" charset="0"/>
              </a:rPr>
              <a:t>can’t </a:t>
            </a:r>
            <a:r>
              <a:rPr lang="en-US" altLang="zh-CN" sz="2800" dirty="0">
                <a:solidFill>
                  <a:srgbClr val="FF0000"/>
                </a:solidFill>
                <a:cs typeface="Times New Roman" panose="02020603050405020304" pitchFamily="18" charset="0"/>
              </a:rPr>
              <a:t>sleep well/ feel tired</a:t>
            </a:r>
            <a:endParaRPr lang="en-US" altLang="zh-CN" sz="2800" dirty="0">
              <a:solidFill>
                <a:srgbClr val="FF0000"/>
              </a:solidFill>
              <a:cs typeface="Times New Roman" panose="02020603050405020304" pitchFamily="18" charset="0"/>
            </a:endParaRPr>
          </a:p>
        </p:txBody>
      </p:sp>
      <p:sp>
        <p:nvSpPr>
          <p:cNvPr id="8" name="Text Box 6"/>
          <p:cNvSpPr txBox="1">
            <a:spLocks noChangeArrowheads="1"/>
          </p:cNvSpPr>
          <p:nvPr/>
        </p:nvSpPr>
        <p:spPr bwMode="auto">
          <a:xfrm>
            <a:off x="73660" y="3232785"/>
            <a:ext cx="8792845" cy="43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sz="2800" dirty="0">
                <a:solidFill>
                  <a:srgbClr val="FF0000"/>
                </a:solidFill>
                <a:cs typeface="Times New Roman" panose="02020603050405020304" pitchFamily="18" charset="0"/>
              </a:rPr>
              <a:t> </a:t>
            </a:r>
            <a:r>
              <a:rPr lang="en-US" altLang="zh-CN" sz="2800" dirty="0">
                <a:solidFill>
                  <a:srgbClr val="FF0000"/>
                </a:solidFill>
                <a:cs typeface="Times New Roman" panose="02020603050405020304" pitchFamily="18" charset="0"/>
              </a:rPr>
              <a:t>don’t have enough time to do sports/something intrested</a:t>
            </a:r>
            <a:endParaRPr lang="en-US" altLang="zh-CN" sz="2800" dirty="0">
              <a:solidFill>
                <a:srgbClr val="FF0000"/>
              </a:solidFill>
              <a:cs typeface="Times New Roman" panose="02020603050405020304" pitchFamily="18" charset="0"/>
            </a:endParaRPr>
          </a:p>
        </p:txBody>
      </p:sp>
      <p:sp>
        <p:nvSpPr>
          <p:cNvPr id="9" name="Text Box 8"/>
          <p:cNvSpPr txBox="1">
            <a:spLocks noChangeArrowheads="1"/>
          </p:cNvSpPr>
          <p:nvPr/>
        </p:nvSpPr>
        <p:spPr bwMode="auto">
          <a:xfrm>
            <a:off x="164287" y="2218722"/>
            <a:ext cx="6701369" cy="43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2800" dirty="0">
                <a:solidFill>
                  <a:srgbClr val="FF0000"/>
                </a:solidFill>
                <a:cs typeface="Times New Roman" panose="02020603050405020304" pitchFamily="18" charset="0"/>
              </a:rPr>
              <a:t>have no close friends to talk to</a:t>
            </a:r>
            <a:endParaRPr lang="en-US" altLang="zh-CN" sz="2800" dirty="0">
              <a:solidFill>
                <a:srgbClr val="FF0000"/>
              </a:solidFill>
              <a:cs typeface="Times New Roman" panose="02020603050405020304" pitchFamily="18" charset="0"/>
            </a:endParaRPr>
          </a:p>
        </p:txBody>
      </p:sp>
      <p:sp>
        <p:nvSpPr>
          <p:cNvPr id="10" name="Text Box 9"/>
          <p:cNvSpPr txBox="1">
            <a:spLocks noChangeArrowheads="1"/>
          </p:cNvSpPr>
          <p:nvPr/>
        </p:nvSpPr>
        <p:spPr bwMode="auto">
          <a:xfrm>
            <a:off x="164287" y="3728213"/>
            <a:ext cx="8426000" cy="43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2800" dirty="0">
                <a:solidFill>
                  <a:srgbClr val="FF0000"/>
                </a:solidFill>
                <a:cs typeface="Times New Roman" panose="02020603050405020304" pitchFamily="18" charset="0"/>
              </a:rPr>
              <a:t>can’t get good marks in tests </a:t>
            </a:r>
            <a:endParaRPr lang="en-US" altLang="zh-CN" sz="2800" dirty="0">
              <a:solidFill>
                <a:srgbClr val="FF0000"/>
              </a:solidFill>
              <a:cs typeface="Times New Roman" panose="02020603050405020304" pitchFamily="18" charset="0"/>
            </a:endParaRPr>
          </a:p>
        </p:txBody>
      </p:sp>
      <p:sp>
        <p:nvSpPr>
          <p:cNvPr id="12" name="Rectangle 14"/>
          <p:cNvSpPr>
            <a:spLocks noChangeArrowheads="1"/>
          </p:cNvSpPr>
          <p:nvPr/>
        </p:nvSpPr>
        <p:spPr bwMode="auto">
          <a:xfrm>
            <a:off x="164287" y="2643868"/>
            <a:ext cx="8272082"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en-US" altLang="zh-CN" sz="2800" dirty="0">
                <a:solidFill>
                  <a:srgbClr val="FF0000"/>
                </a:solidFill>
                <a:cs typeface="Times New Roman" panose="02020603050405020304" pitchFamily="18" charset="0"/>
              </a:rPr>
              <a:t>can’t get along well with classmates/parents</a:t>
            </a:r>
            <a:endParaRPr kumimoji="1" lang="en-US" altLang="zh-CN" sz="2800" dirty="0">
              <a:solidFill>
                <a:srgbClr val="FF0000"/>
              </a:solidFill>
              <a:cs typeface="Times New Roman" panose="02020603050405020304" pitchFamily="18" charset="0"/>
            </a:endParaRPr>
          </a:p>
        </p:txBody>
      </p:sp>
      <p:pic>
        <p:nvPicPr>
          <p:cNvPr id="15" name="Picture 23" descr="mp16309149_1432534413894_1_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0607" y="3932901"/>
            <a:ext cx="2519362" cy="1889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9"/>
          <p:cNvSpPr txBox="1">
            <a:spLocks noChangeArrowheads="1"/>
          </p:cNvSpPr>
          <p:nvPr>
            <p:custDataLst>
              <p:tags r:id="rId4"/>
            </p:custDataLst>
          </p:nvPr>
        </p:nvSpPr>
        <p:spPr bwMode="auto">
          <a:xfrm>
            <a:off x="194767" y="4295903"/>
            <a:ext cx="8426000" cy="43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2800" dirty="0">
                <a:solidFill>
                  <a:srgbClr val="FF0000"/>
                </a:solidFill>
                <a:cs typeface="Times New Roman" panose="02020603050405020304" pitchFamily="18" charset="0"/>
              </a:rPr>
              <a:t>feel nervous before exams </a:t>
            </a:r>
            <a:endParaRPr lang="en-US" altLang="zh-CN" sz="2800" dirty="0">
              <a:solidFill>
                <a:srgbClr val="FF0000"/>
              </a:solidFill>
              <a:cs typeface="Times New Roman" panose="02020603050405020304" pitchFamily="18" charset="0"/>
            </a:endParaRPr>
          </a:p>
        </p:txBody>
      </p:sp>
      <p:sp>
        <p:nvSpPr>
          <p:cNvPr id="5" name="Text Box 9"/>
          <p:cNvSpPr txBox="1">
            <a:spLocks noChangeArrowheads="1"/>
          </p:cNvSpPr>
          <p:nvPr>
            <p:custDataLst>
              <p:tags r:id="rId5"/>
            </p:custDataLst>
          </p:nvPr>
        </p:nvSpPr>
        <p:spPr bwMode="auto">
          <a:xfrm>
            <a:off x="194767" y="4812158"/>
            <a:ext cx="8426000" cy="43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sz="2800" dirty="0">
                <a:solidFill>
                  <a:srgbClr val="FF0000"/>
                </a:solidFill>
                <a:cs typeface="Times New Roman" panose="02020603050405020304" pitchFamily="18" charset="0"/>
              </a:rPr>
              <a:t>get heavy </a:t>
            </a:r>
            <a:endParaRPr lang="en-US" altLang="zh-CN" sz="2800" dirty="0">
              <a:solidFill>
                <a:srgbClr val="FF0000"/>
              </a:solidFill>
              <a:cs typeface="Times New Roman" panose="02020603050405020304" pitchFamily="18" charset="0"/>
            </a:endParaRPr>
          </a:p>
        </p:txBody>
      </p:sp>
      <p:sp>
        <p:nvSpPr>
          <p:cNvPr id="18" name="文本框 17"/>
          <p:cNvSpPr txBox="1"/>
          <p:nvPr/>
        </p:nvSpPr>
        <p:spPr>
          <a:xfrm>
            <a:off x="1127760" y="5445125"/>
            <a:ext cx="8599805" cy="521970"/>
          </a:xfrm>
          <a:prstGeom prst="rect">
            <a:avLst/>
          </a:prstGeom>
          <a:noFill/>
        </p:spPr>
        <p:txBody>
          <a:bodyPr wrap="square" rtlCol="0" anchor="t">
            <a:spAutoFit/>
          </a:bodyPr>
          <a:p>
            <a:r>
              <a:rPr lang="en-US" altLang="zh-CN" sz="2800" dirty="0">
                <a:solidFill>
                  <a:schemeClr val="tx1"/>
                </a:solidFill>
                <a:latin typeface="Arial" panose="020B0604020202020204" pitchFamily="34" charset="0"/>
                <a:cs typeface="Times New Roman" panose="02020603050405020304" pitchFamily="18" charset="0"/>
                <a:sym typeface="+mn-ea"/>
              </a:rPr>
              <a:t>Try to think of the </a:t>
            </a:r>
            <a:r>
              <a:rPr lang="en-US" altLang="zh-CN" sz="2800" u="sng" dirty="0">
                <a:solidFill>
                  <a:schemeClr val="tx1"/>
                </a:solidFill>
                <a:latin typeface="Arial" panose="020B0604020202020204" pitchFamily="34" charset="0"/>
                <a:cs typeface="Times New Roman" panose="02020603050405020304" pitchFamily="18" charset="0"/>
                <a:sym typeface="+mn-ea"/>
              </a:rPr>
              <a:t>solutions</a:t>
            </a:r>
            <a:r>
              <a:rPr lang="en-US" altLang="zh-CN" sz="2800" dirty="0">
                <a:solidFill>
                  <a:schemeClr val="tx1"/>
                </a:solidFill>
                <a:latin typeface="Arial" panose="020B0604020202020204" pitchFamily="34" charset="0"/>
                <a:cs typeface="Times New Roman" panose="02020603050405020304" pitchFamily="18" charset="0"/>
                <a:sym typeface="+mn-ea"/>
              </a:rPr>
              <a:t> to the problems</a:t>
            </a:r>
            <a:endParaRPr lang="en-US" altLang="zh-CN" sz="2800" dirty="0">
              <a:solidFill>
                <a:schemeClr val="tx1"/>
              </a:solidFill>
              <a:latin typeface="Arial" panose="020B0604020202020204" pitchFamily="34" charset="0"/>
              <a:cs typeface="Times New Roman" panose="02020603050405020304" pitchFamily="18" charset="0"/>
              <a:sym typeface="+mn-ea"/>
            </a:endParaRPr>
          </a:p>
        </p:txBody>
      </p:sp>
      <p:sp>
        <p:nvSpPr>
          <p:cNvPr id="19" name="Text Box 5"/>
          <p:cNvSpPr txBox="1">
            <a:spLocks noChangeArrowheads="1"/>
          </p:cNvSpPr>
          <p:nvPr>
            <p:custDataLst>
              <p:tags r:id="rId6"/>
            </p:custDataLst>
          </p:nvPr>
        </p:nvSpPr>
        <p:spPr bwMode="auto">
          <a:xfrm>
            <a:off x="4671060" y="1344295"/>
            <a:ext cx="7300595" cy="146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80000"/>
              </a:lnSpc>
              <a:spcBef>
                <a:spcPct val="50000"/>
              </a:spcBef>
              <a:buNone/>
            </a:pPr>
            <a:r>
              <a:rPr lang="en-US" altLang="zh-CN" sz="2800" dirty="0" smtClean="0">
                <a:solidFill>
                  <a:srgbClr val="00B050"/>
                </a:solidFill>
                <a:cs typeface="Times New Roman" panose="02020603050405020304" pitchFamily="18" charset="0"/>
              </a:rPr>
              <a:t>finish homework as soon as you get home       sleep as early as you can                                   drink milk or have a foot bath before you sleep</a:t>
            </a:r>
            <a:endParaRPr lang="en-US" altLang="zh-CN" sz="2800" dirty="0">
              <a:solidFill>
                <a:srgbClr val="00B050"/>
              </a:solidFill>
              <a:cs typeface="Times New Roman" panose="02020603050405020304" pitchFamily="18" charset="0"/>
            </a:endParaRPr>
          </a:p>
        </p:txBody>
      </p:sp>
      <p:sp>
        <p:nvSpPr>
          <p:cNvPr id="20" name="文本框 19"/>
          <p:cNvSpPr txBox="1"/>
          <p:nvPr>
            <p:custDataLst>
              <p:tags r:id="rId7"/>
            </p:custDataLst>
          </p:nvPr>
        </p:nvSpPr>
        <p:spPr>
          <a:xfrm>
            <a:off x="1127760" y="6021070"/>
            <a:ext cx="8599805" cy="521970"/>
          </a:xfrm>
          <a:prstGeom prst="rect">
            <a:avLst/>
          </a:prstGeom>
          <a:noFill/>
        </p:spPr>
        <p:txBody>
          <a:bodyPr wrap="square" rtlCol="0" anchor="t">
            <a:spAutoFit/>
          </a:bodyPr>
          <a:p>
            <a:r>
              <a:rPr lang="en-US" altLang="zh-CN" sz="2800" dirty="0">
                <a:solidFill>
                  <a:srgbClr val="0000FF"/>
                </a:solidFill>
                <a:latin typeface="Arial" panose="020B0604020202020204" pitchFamily="34" charset="0"/>
                <a:cs typeface="Times New Roman" panose="02020603050405020304" pitchFamily="18" charset="0"/>
                <a:sym typeface="+mn-ea"/>
              </a:rPr>
              <a:t>by yourself or talk to someone you trust.</a:t>
            </a:r>
            <a:endParaRPr lang="en-US" altLang="zh-CN" sz="2800" dirty="0">
              <a:solidFill>
                <a:srgbClr val="0000FF"/>
              </a:solidFill>
              <a:latin typeface="Arial" panose="020B0604020202020204" pitchFamily="34"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500"/>
                                        <p:tgtEl>
                                          <p:spTgt spid="1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ox(in)">
                                      <p:cBhvr>
                                        <p:cTn id="19" dur="500"/>
                                        <p:tgtEl>
                                          <p:spTgt spid="10"/>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500"/>
                                        <p:tgtEl>
                                          <p:spTgt spid="4"/>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ox(i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ox(in)">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bldLvl="0" animBg="1"/>
      <p:bldP spid="4" grpId="0"/>
      <p:bldP spid="5"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26308" name="Text Box 4"/>
          <p:cNvSpPr txBox="1">
            <a:spLocks noChangeArrowheads="1"/>
          </p:cNvSpPr>
          <p:nvPr/>
        </p:nvSpPr>
        <p:spPr bwMode="auto">
          <a:xfrm>
            <a:off x="551815" y="116840"/>
            <a:ext cx="1159764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0000FF"/>
                </a:solidFill>
                <a:latin typeface="Arial" panose="020B0604020202020204" pitchFamily="34" charset="0"/>
                <a:cs typeface="Arial" panose="020B0604020202020204" pitchFamily="34" charset="0"/>
              </a:rPr>
              <a:t>When you have such worries, who do you usually </a:t>
            </a:r>
            <a:r>
              <a:rPr lang="en-US" altLang="zh-CN" sz="2800" u="sng" dirty="0">
                <a:solidFill>
                  <a:srgbClr val="0000FF"/>
                </a:solidFill>
                <a:latin typeface="Arial" panose="020B0604020202020204" pitchFamily="34" charset="0"/>
                <a:cs typeface="Arial" panose="020B0604020202020204" pitchFamily="34" charset="0"/>
              </a:rPr>
              <a:t>go </a:t>
            </a:r>
            <a:r>
              <a:rPr lang="en-US" altLang="zh-CN" sz="2800" u="sng" dirty="0" smtClean="0">
                <a:solidFill>
                  <a:srgbClr val="0000FF"/>
                </a:solidFill>
                <a:latin typeface="Arial" panose="020B0604020202020204" pitchFamily="34" charset="0"/>
                <a:cs typeface="Arial" panose="020B0604020202020204" pitchFamily="34" charset="0"/>
              </a:rPr>
              <a:t>to for </a:t>
            </a:r>
            <a:r>
              <a:rPr lang="en-US" altLang="zh-CN" sz="2800" u="sng" dirty="0">
                <a:solidFill>
                  <a:srgbClr val="0000FF"/>
                </a:solidFill>
                <a:latin typeface="Arial" panose="020B0604020202020204" pitchFamily="34" charset="0"/>
                <a:cs typeface="Arial" panose="020B0604020202020204" pitchFamily="34" charset="0"/>
              </a:rPr>
              <a:t>help</a:t>
            </a:r>
            <a:r>
              <a:rPr lang="en-US" altLang="zh-CN" sz="2800" dirty="0">
                <a:solidFill>
                  <a:srgbClr val="0000FF"/>
                </a:solidFill>
                <a:latin typeface="Arial" panose="020B0604020202020204" pitchFamily="34" charset="0"/>
                <a:cs typeface="Arial" panose="020B0604020202020204" pitchFamily="34" charset="0"/>
              </a:rPr>
              <a:t>?</a:t>
            </a:r>
            <a:endParaRPr lang="en-US" altLang="zh-CN" sz="2800" dirty="0">
              <a:solidFill>
                <a:srgbClr val="0000FF"/>
              </a:solidFill>
              <a:latin typeface="Arial" panose="020B0604020202020204" pitchFamily="34" charset="0"/>
              <a:cs typeface="Arial" panose="020B0604020202020204" pitchFamily="34" charset="0"/>
            </a:endParaRPr>
          </a:p>
          <a:p>
            <a:pPr eaLnBrk="1" hangingPunct="1">
              <a:spcBef>
                <a:spcPct val="50000"/>
              </a:spcBef>
            </a:pPr>
            <a:r>
              <a:rPr lang="en-US" altLang="zh-CN" sz="2800" dirty="0">
                <a:solidFill>
                  <a:srgbClr val="0000FF"/>
                </a:solidFill>
                <a:latin typeface="Arial" panose="020B0604020202020204" pitchFamily="34" charset="0"/>
                <a:cs typeface="Arial" panose="020B0604020202020204" pitchFamily="34" charset="0"/>
              </a:rPr>
              <a:t>(go to sb for help </a:t>
            </a:r>
            <a:r>
              <a:rPr lang="zh-CN" altLang="zh-CN" sz="2800" dirty="0">
                <a:solidFill>
                  <a:srgbClr val="0000FF"/>
                </a:solidFill>
                <a:latin typeface="Arial" panose="020B0604020202020204" pitchFamily="34" charset="0"/>
                <a:cs typeface="Arial" panose="020B0604020202020204" pitchFamily="34" charset="0"/>
              </a:rPr>
              <a:t>找某人帮助</a:t>
            </a:r>
            <a:r>
              <a:rPr lang="en-US" altLang="zh-CN" sz="2800" dirty="0">
                <a:solidFill>
                  <a:srgbClr val="0000FF"/>
                </a:solidFill>
                <a:latin typeface="Arial" panose="020B0604020202020204" pitchFamily="34" charset="0"/>
                <a:cs typeface="Arial" panose="020B0604020202020204" pitchFamily="34" charset="0"/>
              </a:rPr>
              <a:t>)</a:t>
            </a:r>
            <a:endParaRPr lang="en-US" altLang="zh-CN" sz="2800" dirty="0">
              <a:solidFill>
                <a:srgbClr val="0000FF"/>
              </a:solidFill>
              <a:latin typeface="Arial" panose="020B0604020202020204" pitchFamily="34" charset="0"/>
              <a:cs typeface="Arial" panose="020B0604020202020204" pitchFamily="34" charset="0"/>
            </a:endParaRPr>
          </a:p>
        </p:txBody>
      </p:sp>
      <p:sp>
        <p:nvSpPr>
          <p:cNvPr id="226310" name="Text Box 6"/>
          <p:cNvSpPr txBox="1">
            <a:spLocks noChangeArrowheads="1"/>
          </p:cNvSpPr>
          <p:nvPr/>
        </p:nvSpPr>
        <p:spPr bwMode="auto">
          <a:xfrm>
            <a:off x="2782888" y="2420939"/>
            <a:ext cx="2736850" cy="650875"/>
          </a:xfrm>
          <a:prstGeom prst="rect">
            <a:avLst/>
          </a:prstGeom>
          <a:noFill/>
          <a:ln w="9525" algn="ctr">
            <a:solidFill>
              <a:srgbClr val="00CC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600"/>
              <a:t>an </a:t>
            </a:r>
            <a:r>
              <a:rPr lang="en-US" altLang="zh-CN" sz="3600">
                <a:solidFill>
                  <a:srgbClr val="FF0000"/>
                </a:solidFill>
              </a:rPr>
              <a:t>expert</a:t>
            </a:r>
            <a:r>
              <a:rPr lang="en-US" altLang="zh-CN" sz="3600"/>
              <a:t>?</a:t>
            </a:r>
            <a:endParaRPr lang="en-US" altLang="zh-CN" sz="3600"/>
          </a:p>
        </p:txBody>
      </p:sp>
      <p:sp>
        <p:nvSpPr>
          <p:cNvPr id="226311" name="Text Box 7"/>
          <p:cNvSpPr txBox="1">
            <a:spLocks noChangeArrowheads="1"/>
          </p:cNvSpPr>
          <p:nvPr/>
        </p:nvSpPr>
        <p:spPr bwMode="auto">
          <a:xfrm>
            <a:off x="6456363" y="2276476"/>
            <a:ext cx="2952750" cy="1749425"/>
          </a:xfrm>
          <a:prstGeom prst="rect">
            <a:avLst/>
          </a:prstGeom>
          <a:noFill/>
          <a:ln w="9525" algn="ctr">
            <a:solidFill>
              <a:srgbClr val="00CC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600">
                <a:solidFill>
                  <a:srgbClr val="FF0000"/>
                </a:solidFill>
              </a:rPr>
              <a:t>keep</a:t>
            </a:r>
            <a:r>
              <a:rPr lang="en-US" altLang="zh-CN" sz="3600"/>
              <a:t> the worries </a:t>
            </a:r>
            <a:r>
              <a:rPr lang="en-US" altLang="zh-CN" sz="3600">
                <a:solidFill>
                  <a:srgbClr val="FF0000"/>
                </a:solidFill>
              </a:rPr>
              <a:t>to yourself</a:t>
            </a:r>
            <a:r>
              <a:rPr lang="en-US" altLang="zh-CN" sz="3600"/>
              <a:t>?</a:t>
            </a:r>
            <a:endParaRPr lang="en-US" altLang="zh-CN" sz="3600"/>
          </a:p>
        </p:txBody>
      </p:sp>
      <p:sp>
        <p:nvSpPr>
          <p:cNvPr id="226312" name="Text Box 8"/>
          <p:cNvSpPr txBox="1">
            <a:spLocks noChangeArrowheads="1"/>
          </p:cNvSpPr>
          <p:nvPr/>
        </p:nvSpPr>
        <p:spPr bwMode="auto">
          <a:xfrm>
            <a:off x="2424114" y="4941888"/>
            <a:ext cx="2592387" cy="1200150"/>
          </a:xfrm>
          <a:prstGeom prst="rect">
            <a:avLst/>
          </a:prstGeom>
          <a:noFill/>
          <a:ln w="9525" algn="ctr">
            <a:solidFill>
              <a:srgbClr val="00CC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600"/>
              <a:t>your parents?</a:t>
            </a:r>
            <a:endParaRPr lang="en-US" altLang="zh-CN" sz="3600"/>
          </a:p>
        </p:txBody>
      </p:sp>
      <p:sp>
        <p:nvSpPr>
          <p:cNvPr id="226313" name="Text Box 9"/>
          <p:cNvSpPr txBox="1">
            <a:spLocks noChangeArrowheads="1"/>
          </p:cNvSpPr>
          <p:nvPr/>
        </p:nvSpPr>
        <p:spPr bwMode="auto">
          <a:xfrm>
            <a:off x="6525578" y="4797425"/>
            <a:ext cx="3097212" cy="1200150"/>
          </a:xfrm>
          <a:prstGeom prst="rect">
            <a:avLst/>
          </a:prstGeom>
          <a:noFill/>
          <a:ln w="9525" algn="ctr">
            <a:solidFill>
              <a:srgbClr val="00CC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600"/>
              <a:t> </a:t>
            </a:r>
            <a:r>
              <a:rPr lang="en-US" altLang="zh-CN" sz="3600"/>
              <a:t>your good friends?</a:t>
            </a:r>
            <a:endParaRPr lang="en-US" altLang="zh-CN" sz="3600"/>
          </a:p>
        </p:txBody>
      </p:sp>
      <p:pic>
        <p:nvPicPr>
          <p:cNvPr id="104457" name="Picture 9" descr="201507061121469fd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980" y="1700530"/>
            <a:ext cx="3241040" cy="2404110"/>
          </a:xfrm>
          <a:prstGeom prst="rect">
            <a:avLst/>
          </a:prstGeom>
          <a:noFill/>
          <a:extLst>
            <a:ext uri="{909E8E84-426E-40DD-AFC4-6F175D3DCCD1}">
              <a14:hiddenFill xmlns:a14="http://schemas.microsoft.com/office/drawing/2010/main">
                <a:solidFill>
                  <a:srgbClr val="FFFFFF"/>
                </a:solidFill>
              </a14:hiddenFill>
            </a:ext>
          </a:extLst>
        </p:spPr>
      </p:pic>
      <p:pic>
        <p:nvPicPr>
          <p:cNvPr id="104459" name="Picture 11" descr="t012542d77af6d5de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687830"/>
            <a:ext cx="3311525" cy="2470150"/>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Picture 12" descr="爸爸和孩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650" y="4431665"/>
            <a:ext cx="3326130" cy="2207895"/>
          </a:xfrm>
          <a:prstGeom prst="rect">
            <a:avLst/>
          </a:prstGeom>
          <a:noFill/>
          <a:extLst>
            <a:ext uri="{909E8E84-426E-40DD-AFC4-6F175D3DCCD1}">
              <a14:hiddenFill xmlns:a14="http://schemas.microsoft.com/office/drawing/2010/main">
                <a:solidFill>
                  <a:srgbClr val="FFFFFF"/>
                </a:solidFill>
              </a14:hiddenFill>
            </a:ext>
          </a:extLst>
        </p:spPr>
      </p:pic>
      <p:pic>
        <p:nvPicPr>
          <p:cNvPr id="104463" name="Picture 15" descr="1305-110I1103H29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3980" y="4220845"/>
            <a:ext cx="3240405" cy="2287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4459"/>
                                        </p:tgtEl>
                                        <p:attrNameLst>
                                          <p:attrName>style.visibility</p:attrName>
                                        </p:attrNameLst>
                                      </p:cBhvr>
                                      <p:to>
                                        <p:strVal val="visible"/>
                                      </p:to>
                                    </p:set>
                                    <p:animEffect transition="in" filter="box(in)">
                                      <p:cBhvr>
                                        <p:cTn id="7" dur="500"/>
                                        <p:tgtEl>
                                          <p:spTgt spid="104459"/>
                                        </p:tgtEl>
                                      </p:cBhvr>
                                    </p:animEffect>
                                  </p:childTnLst>
                                </p:cTn>
                              </p:par>
                              <p:par>
                                <p:cTn id="8" presetID="4" presetClass="entr" presetSubtype="16" fill="hold" nodeType="withEffect">
                                  <p:stCondLst>
                                    <p:cond delay="0"/>
                                  </p:stCondLst>
                                  <p:childTnLst>
                                    <p:set>
                                      <p:cBhvr>
                                        <p:cTn id="9" dur="1" fill="hold">
                                          <p:stCondLst>
                                            <p:cond delay="0"/>
                                          </p:stCondLst>
                                        </p:cTn>
                                        <p:tgtEl>
                                          <p:spTgt spid="104457"/>
                                        </p:tgtEl>
                                        <p:attrNameLst>
                                          <p:attrName>style.visibility</p:attrName>
                                        </p:attrNameLst>
                                      </p:cBhvr>
                                      <p:to>
                                        <p:strVal val="visible"/>
                                      </p:to>
                                    </p:set>
                                    <p:animEffect transition="in" filter="box(in)">
                                      <p:cBhvr>
                                        <p:cTn id="10" dur="500"/>
                                        <p:tgtEl>
                                          <p:spTgt spid="104457"/>
                                        </p:tgtEl>
                                      </p:cBhvr>
                                    </p:animEffect>
                                  </p:childTnLst>
                                </p:cTn>
                              </p:par>
                              <p:par>
                                <p:cTn id="11" presetID="4" presetClass="entr" presetSubtype="16" fill="hold" nodeType="withEffect">
                                  <p:stCondLst>
                                    <p:cond delay="0"/>
                                  </p:stCondLst>
                                  <p:childTnLst>
                                    <p:set>
                                      <p:cBhvr>
                                        <p:cTn id="12" dur="1" fill="hold">
                                          <p:stCondLst>
                                            <p:cond delay="0"/>
                                          </p:stCondLst>
                                        </p:cTn>
                                        <p:tgtEl>
                                          <p:spTgt spid="104460"/>
                                        </p:tgtEl>
                                        <p:attrNameLst>
                                          <p:attrName>style.visibility</p:attrName>
                                        </p:attrNameLst>
                                      </p:cBhvr>
                                      <p:to>
                                        <p:strVal val="visible"/>
                                      </p:to>
                                    </p:set>
                                    <p:animEffect transition="in" filter="box(in)">
                                      <p:cBhvr>
                                        <p:cTn id="13" dur="500"/>
                                        <p:tgtEl>
                                          <p:spTgt spid="104460"/>
                                        </p:tgtEl>
                                      </p:cBhvr>
                                    </p:animEffect>
                                  </p:childTnLst>
                                </p:cTn>
                              </p:par>
                              <p:par>
                                <p:cTn id="14" presetID="4" presetClass="entr" presetSubtype="16" fill="hold" nodeType="withEffect">
                                  <p:stCondLst>
                                    <p:cond delay="0"/>
                                  </p:stCondLst>
                                  <p:childTnLst>
                                    <p:set>
                                      <p:cBhvr>
                                        <p:cTn id="15" dur="1" fill="hold">
                                          <p:stCondLst>
                                            <p:cond delay="0"/>
                                          </p:stCondLst>
                                        </p:cTn>
                                        <p:tgtEl>
                                          <p:spTgt spid="104463"/>
                                        </p:tgtEl>
                                        <p:attrNameLst>
                                          <p:attrName>style.visibility</p:attrName>
                                        </p:attrNameLst>
                                      </p:cBhvr>
                                      <p:to>
                                        <p:strVal val="visible"/>
                                      </p:to>
                                    </p:set>
                                    <p:animEffect transition="in" filter="box(in)">
                                      <p:cBhvr>
                                        <p:cTn id="16" dur="500"/>
                                        <p:tgtEl>
                                          <p:spTgt spid="104463"/>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xit" presetSubtype="10" fill="hold" nodeType="clickEffect">
                                  <p:stCondLst>
                                    <p:cond delay="0"/>
                                  </p:stCondLst>
                                  <p:childTnLst>
                                    <p:animEffect transition="out" filter="checkerboard(across)">
                                      <p:cBhvr>
                                        <p:cTn id="20" dur="500"/>
                                        <p:tgtEl>
                                          <p:spTgt spid="104459"/>
                                        </p:tgtEl>
                                      </p:cBhvr>
                                    </p:animEffect>
                                    <p:set>
                                      <p:cBhvr>
                                        <p:cTn id="21" dur="1" fill="hold">
                                          <p:stCondLst>
                                            <p:cond delay="499"/>
                                          </p:stCondLst>
                                        </p:cTn>
                                        <p:tgtEl>
                                          <p:spTgt spid="104459"/>
                                        </p:tgtEl>
                                        <p:attrNameLst>
                                          <p:attrName>style.visibility</p:attrName>
                                        </p:attrNameLst>
                                      </p:cBhvr>
                                      <p:to>
                                        <p:strVal val="hidden"/>
                                      </p:to>
                                    </p:set>
                                  </p:childTnLst>
                                </p:cTn>
                              </p:par>
                              <p:par>
                                <p:cTn id="22" presetID="4" presetClass="entr" presetSubtype="16" fill="hold" grpId="0" nodeType="withEffect">
                                  <p:stCondLst>
                                    <p:cond delay="0"/>
                                  </p:stCondLst>
                                  <p:childTnLst>
                                    <p:set>
                                      <p:cBhvr>
                                        <p:cTn id="23" dur="1" fill="hold">
                                          <p:stCondLst>
                                            <p:cond delay="0"/>
                                          </p:stCondLst>
                                        </p:cTn>
                                        <p:tgtEl>
                                          <p:spTgt spid="226310"/>
                                        </p:tgtEl>
                                        <p:attrNameLst>
                                          <p:attrName>style.visibility</p:attrName>
                                        </p:attrNameLst>
                                      </p:cBhvr>
                                      <p:to>
                                        <p:strVal val="visible"/>
                                      </p:to>
                                    </p:set>
                                    <p:animEffect transition="in" filter="box(in)">
                                      <p:cBhvr>
                                        <p:cTn id="24" dur="500"/>
                                        <p:tgtEl>
                                          <p:spTgt spid="226310"/>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xit" presetSubtype="10" fill="hold" nodeType="clickEffect">
                                  <p:stCondLst>
                                    <p:cond delay="0"/>
                                  </p:stCondLst>
                                  <p:childTnLst>
                                    <p:animEffect transition="out" filter="checkerboard(across)">
                                      <p:cBhvr>
                                        <p:cTn id="28" dur="500"/>
                                        <p:tgtEl>
                                          <p:spTgt spid="104457"/>
                                        </p:tgtEl>
                                      </p:cBhvr>
                                    </p:animEffect>
                                    <p:set>
                                      <p:cBhvr>
                                        <p:cTn id="29" dur="1" fill="hold">
                                          <p:stCondLst>
                                            <p:cond delay="499"/>
                                          </p:stCondLst>
                                        </p:cTn>
                                        <p:tgtEl>
                                          <p:spTgt spid="104457"/>
                                        </p:tgtEl>
                                        <p:attrNameLst>
                                          <p:attrName>style.visibility</p:attrName>
                                        </p:attrNameLst>
                                      </p:cBhvr>
                                      <p:to>
                                        <p:strVal val="hidden"/>
                                      </p:to>
                                    </p:set>
                                  </p:childTnLst>
                                </p:cTn>
                              </p:par>
                              <p:par>
                                <p:cTn id="30" presetID="4" presetClass="entr" presetSubtype="16" fill="hold" grpId="0" nodeType="withEffect">
                                  <p:stCondLst>
                                    <p:cond delay="0"/>
                                  </p:stCondLst>
                                  <p:childTnLst>
                                    <p:set>
                                      <p:cBhvr>
                                        <p:cTn id="31" dur="1" fill="hold">
                                          <p:stCondLst>
                                            <p:cond delay="0"/>
                                          </p:stCondLst>
                                        </p:cTn>
                                        <p:tgtEl>
                                          <p:spTgt spid="226311"/>
                                        </p:tgtEl>
                                        <p:attrNameLst>
                                          <p:attrName>style.visibility</p:attrName>
                                        </p:attrNameLst>
                                      </p:cBhvr>
                                      <p:to>
                                        <p:strVal val="visible"/>
                                      </p:to>
                                    </p:set>
                                    <p:animEffect transition="in" filter="box(in)">
                                      <p:cBhvr>
                                        <p:cTn id="32" dur="500"/>
                                        <p:tgtEl>
                                          <p:spTgt spid="22631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nodeType="clickEffect">
                                  <p:stCondLst>
                                    <p:cond delay="0"/>
                                  </p:stCondLst>
                                  <p:childTnLst>
                                    <p:animEffect transition="out" filter="checkerboard(across)">
                                      <p:cBhvr>
                                        <p:cTn id="36" dur="500"/>
                                        <p:tgtEl>
                                          <p:spTgt spid="104460"/>
                                        </p:tgtEl>
                                      </p:cBhvr>
                                    </p:animEffect>
                                    <p:set>
                                      <p:cBhvr>
                                        <p:cTn id="37" dur="1" fill="hold">
                                          <p:stCondLst>
                                            <p:cond delay="499"/>
                                          </p:stCondLst>
                                        </p:cTn>
                                        <p:tgtEl>
                                          <p:spTgt spid="104460"/>
                                        </p:tgtEl>
                                        <p:attrNameLst>
                                          <p:attrName>style.visibility</p:attrName>
                                        </p:attrNameLst>
                                      </p:cBhvr>
                                      <p:to>
                                        <p:strVal val="hidden"/>
                                      </p:to>
                                    </p:set>
                                  </p:childTnLst>
                                </p:cTn>
                              </p:par>
                              <p:par>
                                <p:cTn id="38" presetID="4" presetClass="entr" presetSubtype="16" fill="hold" grpId="0" nodeType="withEffect">
                                  <p:stCondLst>
                                    <p:cond delay="0"/>
                                  </p:stCondLst>
                                  <p:childTnLst>
                                    <p:set>
                                      <p:cBhvr>
                                        <p:cTn id="39" dur="1" fill="hold">
                                          <p:stCondLst>
                                            <p:cond delay="0"/>
                                          </p:stCondLst>
                                        </p:cTn>
                                        <p:tgtEl>
                                          <p:spTgt spid="226312"/>
                                        </p:tgtEl>
                                        <p:attrNameLst>
                                          <p:attrName>style.visibility</p:attrName>
                                        </p:attrNameLst>
                                      </p:cBhvr>
                                      <p:to>
                                        <p:strVal val="visible"/>
                                      </p:to>
                                    </p:set>
                                    <p:animEffect transition="in" filter="box(in)">
                                      <p:cBhvr>
                                        <p:cTn id="40" dur="500"/>
                                        <p:tgtEl>
                                          <p:spTgt spid="226312"/>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xit" presetSubtype="10" fill="hold" nodeType="clickEffect">
                                  <p:stCondLst>
                                    <p:cond delay="0"/>
                                  </p:stCondLst>
                                  <p:childTnLst>
                                    <p:animEffect transition="out" filter="checkerboard(across)">
                                      <p:cBhvr>
                                        <p:cTn id="44" dur="500"/>
                                        <p:tgtEl>
                                          <p:spTgt spid="104463"/>
                                        </p:tgtEl>
                                      </p:cBhvr>
                                    </p:animEffect>
                                    <p:set>
                                      <p:cBhvr>
                                        <p:cTn id="45" dur="1" fill="hold">
                                          <p:stCondLst>
                                            <p:cond delay="499"/>
                                          </p:stCondLst>
                                        </p:cTn>
                                        <p:tgtEl>
                                          <p:spTgt spid="104463"/>
                                        </p:tgtEl>
                                        <p:attrNameLst>
                                          <p:attrName>style.visibility</p:attrName>
                                        </p:attrNameLst>
                                      </p:cBhvr>
                                      <p:to>
                                        <p:strVal val="hidden"/>
                                      </p:to>
                                    </p:set>
                                  </p:childTnLst>
                                </p:cTn>
                              </p:par>
                              <p:par>
                                <p:cTn id="46" presetID="4" presetClass="entr" presetSubtype="16" fill="hold" grpId="0" nodeType="withEffect">
                                  <p:stCondLst>
                                    <p:cond delay="0"/>
                                  </p:stCondLst>
                                  <p:childTnLst>
                                    <p:set>
                                      <p:cBhvr>
                                        <p:cTn id="47" dur="1" fill="hold">
                                          <p:stCondLst>
                                            <p:cond delay="0"/>
                                          </p:stCondLst>
                                        </p:cTn>
                                        <p:tgtEl>
                                          <p:spTgt spid="226313"/>
                                        </p:tgtEl>
                                        <p:attrNameLst>
                                          <p:attrName>style.visibility</p:attrName>
                                        </p:attrNameLst>
                                      </p:cBhvr>
                                      <p:to>
                                        <p:strVal val="visible"/>
                                      </p:to>
                                    </p:set>
                                    <p:animEffect transition="in" filter="box(in)">
                                      <p:cBhvr>
                                        <p:cTn id="48"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0" grpId="0" bldLvl="0" animBg="1"/>
      <p:bldP spid="226311" grpId="0" bldLvl="0" animBg="1"/>
      <p:bldP spid="226312" grpId="0" animBg="1"/>
      <p:bldP spid="22631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470" y="4437063"/>
            <a:ext cx="10972800" cy="1143000"/>
          </a:xfrm>
        </p:spPr>
        <p:txBody>
          <a:bodyPr/>
          <a:p>
            <a:r>
              <a:rPr lang="en-US" altLang="zh-CN"/>
              <a:t>How to solve the problems </a:t>
            </a:r>
            <a:br>
              <a:rPr lang="en-US" altLang="zh-CN"/>
            </a:br>
            <a:r>
              <a:rPr lang="en-US" altLang="zh-CN"/>
              <a:t>with </a:t>
            </a:r>
            <a:r>
              <a:rPr lang="en-US" altLang="zh-CN"/>
              <a:t>the schoolwork or in life</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6" name="Text Box 5"/>
          <p:cNvSpPr txBox="1">
            <a:spLocks noChangeArrowheads="1"/>
          </p:cNvSpPr>
          <p:nvPr>
            <p:custDataLst>
              <p:tags r:id="rId1"/>
            </p:custDataLst>
          </p:nvPr>
        </p:nvSpPr>
        <p:spPr bwMode="auto">
          <a:xfrm>
            <a:off x="551815" y="2277110"/>
            <a:ext cx="1123315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dirty="0">
                <a:solidFill>
                  <a:srgbClr val="0000FF"/>
                </a:solidFill>
                <a:latin typeface="Arial" panose="020B0604020202020204" pitchFamily="34" charset="0"/>
              </a:rPr>
              <a:t>Read the passage quickly.</a:t>
            </a:r>
            <a:r>
              <a:rPr lang="en-US" altLang="zh-CN" dirty="0">
                <a:solidFill>
                  <a:schemeClr val="tx1"/>
                </a:solidFill>
                <a:latin typeface="Arial" panose="020B0604020202020204" pitchFamily="34" charset="0"/>
              </a:rPr>
              <a:t> </a:t>
            </a:r>
            <a:endParaRPr lang="en-US" altLang="zh-CN" dirty="0">
              <a:solidFill>
                <a:schemeClr val="tx1"/>
              </a:solidFill>
              <a:latin typeface="Arial" panose="020B0604020202020204" pitchFamily="34" charset="0"/>
            </a:endParaRPr>
          </a:p>
          <a:p>
            <a:pPr eaLnBrk="1" hangingPunct="1">
              <a:lnSpc>
                <a:spcPct val="115000"/>
              </a:lnSpc>
            </a:pPr>
            <a:r>
              <a:rPr lang="en-US" dirty="0">
                <a:solidFill>
                  <a:srgbClr val="00B050"/>
                </a:solidFill>
                <a:latin typeface="Arial" panose="020B0604020202020204" pitchFamily="34" charset="0"/>
              </a:rPr>
              <a:t>Underline</a:t>
            </a:r>
            <a:r>
              <a:rPr lang="en-US" dirty="0">
                <a:solidFill>
                  <a:schemeClr val="tx1"/>
                </a:solidFill>
                <a:latin typeface="Arial" panose="020B0604020202020204" pitchFamily="34" charset="0"/>
              </a:rPr>
              <a:t> </a:t>
            </a:r>
            <a:r>
              <a:rPr lang="en-US" dirty="0">
                <a:solidFill>
                  <a:srgbClr val="00B050"/>
                </a:solidFill>
                <a:latin typeface="Arial" panose="020B0604020202020204" pitchFamily="34" charset="0"/>
              </a:rPr>
              <a:t>the key sentences</a:t>
            </a:r>
            <a:r>
              <a:rPr lang="en-US" dirty="0">
                <a:solidFill>
                  <a:schemeClr val="tx1"/>
                </a:solidFill>
                <a:latin typeface="Arial" panose="020B0604020202020204" pitchFamily="34" charset="0"/>
              </a:rPr>
              <a:t> of each paragraph and try to </a:t>
            </a:r>
            <a:r>
              <a:rPr lang="en-US" dirty="0">
                <a:solidFill>
                  <a:srgbClr val="00B050"/>
                </a:solidFill>
                <a:latin typeface="Arial" panose="020B0604020202020204" pitchFamily="34" charset="0"/>
              </a:rPr>
              <a:t>get the main idea</a:t>
            </a:r>
            <a:r>
              <a:rPr lang="en-US" dirty="0">
                <a:solidFill>
                  <a:schemeClr val="tx1"/>
                </a:solidFill>
                <a:latin typeface="Arial" panose="020B0604020202020204" pitchFamily="34" charset="0"/>
              </a:rPr>
              <a:t> of each paragraph.</a:t>
            </a:r>
            <a:endParaRPr lang="en-US" dirty="0">
              <a:solidFill>
                <a:schemeClr val="tx1"/>
              </a:solidFill>
              <a:latin typeface="Arial" panose="020B0604020202020204" pitchFamily="34" charset="0"/>
            </a:endParaRPr>
          </a:p>
          <a:p>
            <a:pPr eaLnBrk="1" hangingPunct="1">
              <a:lnSpc>
                <a:spcPct val="115000"/>
              </a:lnSpc>
            </a:pPr>
            <a:r>
              <a:rPr lang="zh-CN" dirty="0">
                <a:solidFill>
                  <a:schemeClr val="tx1"/>
                </a:solidFill>
                <a:latin typeface="Arial" panose="020B0604020202020204" pitchFamily="34" charset="0"/>
              </a:rPr>
              <a:t>快速阅读文章，划出每段的中心句，获得每段的大意。</a:t>
            </a:r>
            <a:endParaRPr lang="zh-CN" dirty="0">
              <a:solidFill>
                <a:schemeClr val="tx1"/>
              </a:solidFill>
              <a:latin typeface="Arial" panose="020B0604020202020204" pitchFamily="34" charset="0"/>
            </a:endParaRPr>
          </a:p>
        </p:txBody>
      </p:sp>
      <p:sp>
        <p:nvSpPr>
          <p:cNvPr id="2" name="矩形 1"/>
          <p:cNvSpPr/>
          <p:nvPr/>
        </p:nvSpPr>
        <p:spPr>
          <a:xfrm>
            <a:off x="3590608" y="836930"/>
            <a:ext cx="5339715" cy="1198880"/>
          </a:xfrm>
          <a:prstGeom prst="rect">
            <a:avLst/>
          </a:prstGeom>
          <a:noFill/>
          <a:ln>
            <a:noFill/>
          </a:ln>
        </p:spPr>
        <p:txBody>
          <a:bodyPr wrap="none" rtlCol="0" anchor="t">
            <a:spAutoFit/>
          </a:bodyPr>
          <a:p>
            <a:pPr algn="ctr"/>
            <a:r>
              <a:rPr lang="en-US" altLang="zh-CN" sz="7200">
                <a:ln w="22225">
                  <a:solidFill>
                    <a:schemeClr val="accent2"/>
                  </a:solidFill>
                  <a:prstDash val="solid"/>
                </a:ln>
                <a:solidFill>
                  <a:srgbClr val="FF0000"/>
                </a:solidFill>
                <a:effectLst/>
              </a:rPr>
              <a:t>Fast Reading</a:t>
            </a:r>
            <a:endParaRPr lang="en-US" altLang="zh-CN" sz="7200">
              <a:ln w="22225">
                <a:solidFill>
                  <a:schemeClr val="accent2"/>
                </a:solidFill>
                <a:prstDash val="solid"/>
              </a:ln>
              <a:solidFill>
                <a:srgbClr val="FF0000"/>
              </a:solidFill>
              <a:effectLst/>
            </a:endParaRPr>
          </a:p>
        </p:txBody>
      </p:sp>
    </p:spTree>
  </p:cSld>
  <p:clrMapOvr>
    <a:masterClrMapping/>
  </p:clrMapOvr>
  <p:transition>
    <p:wheel spokes="2"/>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72135" y="44624"/>
            <a:ext cx="7704856" cy="66285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Paragragh 1</a:t>
            </a:r>
            <a:endParaRPr lang="en-US" altLang="zh-CN"/>
          </a:p>
        </p:txBody>
      </p:sp>
      <p:sp>
        <p:nvSpPr>
          <p:cNvPr id="3" name="内容占位符 2"/>
          <p:cNvSpPr>
            <a:spLocks noGrp="1"/>
          </p:cNvSpPr>
          <p:nvPr>
            <p:ph idx="1"/>
          </p:nvPr>
        </p:nvSpPr>
        <p:spPr/>
        <p:txBody>
          <a:bodyPr/>
          <a:p>
            <a:pPr marL="0" indent="0">
              <a:buNone/>
            </a:pPr>
            <a:r>
              <a:rPr lang="zh-CN" altLang="en-US">
                <a:solidFill>
                  <a:schemeClr val="tx1"/>
                </a:solidFill>
              </a:rPr>
              <a:t>Students these days often have a lot of worries. Sometimes they have problems with their schoolwork, and sometimes with their friends. </a:t>
            </a:r>
            <a:r>
              <a:rPr lang="en-US" altLang="zh-CN">
                <a:solidFill>
                  <a:schemeClr val="tx1"/>
                </a:solidFill>
                <a:sym typeface="+mn-ea"/>
              </a:rPr>
              <a:t>What can they do about this? </a:t>
            </a:r>
            <a:r>
              <a:rPr lang="zh-CN" altLang="en-US">
                <a:solidFill>
                  <a:schemeClr val="tx1"/>
                </a:solidFill>
              </a:rPr>
              <a:t>Some people think the worst thing is to do nothing. Laura Mills, a teenager from </a:t>
            </a:r>
            <a:r>
              <a:rPr lang="en-US" altLang="zh-CN">
                <a:solidFill>
                  <a:schemeClr val="tx1"/>
                </a:solidFill>
              </a:rPr>
              <a:t>London</a:t>
            </a:r>
            <a:r>
              <a:rPr lang="zh-CN" altLang="en-US">
                <a:solidFill>
                  <a:schemeClr val="tx1"/>
                </a:solidFill>
              </a:rPr>
              <a:t>, agrees. “Problems and worries are normal in life,” says Laura. “But I think talking to someone helps a lot. Unless  we talk to someone, we’ll certainly feel worse.” </a:t>
            </a:r>
            <a:r>
              <a:rPr lang="zh-CN" altLang="en-US"/>
              <a:t>             </a:t>
            </a:r>
            <a:endParaRPr lang="zh-CN" altLang="en-US"/>
          </a:p>
        </p:txBody>
      </p:sp>
    </p:spTree>
  </p:cSld>
  <p:clrMapOvr>
    <a:masterClrMapping/>
  </p:clrMapOvr>
  <p:transition>
    <p:wheel spokes="2"/>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Paragragh 1</a:t>
            </a:r>
            <a:endParaRPr lang="en-US" altLang="zh-CN"/>
          </a:p>
        </p:txBody>
      </p:sp>
      <p:sp>
        <p:nvSpPr>
          <p:cNvPr id="3" name="内容占位符 2"/>
          <p:cNvSpPr>
            <a:spLocks noGrp="1"/>
          </p:cNvSpPr>
          <p:nvPr>
            <p:ph idx="1"/>
          </p:nvPr>
        </p:nvSpPr>
        <p:spPr/>
        <p:txBody>
          <a:bodyPr/>
          <a:p>
            <a:pPr marL="0" indent="0">
              <a:buNone/>
            </a:pPr>
            <a:r>
              <a:rPr lang="zh-CN" altLang="en-US">
                <a:solidFill>
                  <a:srgbClr val="00B050"/>
                </a:solidFill>
              </a:rPr>
              <a:t>Students these days often have a lot of worries.</a:t>
            </a:r>
            <a:r>
              <a:rPr lang="zh-CN" altLang="en-US"/>
              <a:t> Sometimes they </a:t>
            </a:r>
            <a:r>
              <a:rPr lang="zh-CN" altLang="en-US">
                <a:solidFill>
                  <a:srgbClr val="00B050"/>
                </a:solidFill>
              </a:rPr>
              <a:t>have problems with</a:t>
            </a:r>
            <a:r>
              <a:rPr lang="zh-CN" altLang="en-US"/>
              <a:t> </a:t>
            </a:r>
            <a:r>
              <a:rPr lang="zh-CN" altLang="en-US" u="sng">
                <a:solidFill>
                  <a:schemeClr val="tx1"/>
                </a:solidFill>
              </a:rPr>
              <a:t>their schoolwork</a:t>
            </a:r>
            <a:r>
              <a:rPr lang="zh-CN" altLang="en-US"/>
              <a:t>, and sometimes with </a:t>
            </a:r>
            <a:r>
              <a:rPr lang="zh-CN" altLang="en-US" u="sng">
                <a:solidFill>
                  <a:schemeClr val="tx1"/>
                </a:solidFill>
              </a:rPr>
              <a:t>their friends</a:t>
            </a:r>
            <a:r>
              <a:rPr lang="zh-CN" altLang="en-US"/>
              <a:t>. </a:t>
            </a:r>
            <a:r>
              <a:rPr lang="en-US" altLang="zh-CN">
                <a:solidFill>
                  <a:schemeClr val="tx1"/>
                </a:solidFill>
                <a:sym typeface="+mn-ea"/>
              </a:rPr>
              <a:t>What can they do about this? </a:t>
            </a:r>
            <a:r>
              <a:rPr lang="zh-CN" altLang="en-US"/>
              <a:t>Some people think </a:t>
            </a:r>
            <a:r>
              <a:rPr lang="zh-CN" altLang="en-US">
                <a:solidFill>
                  <a:srgbClr val="0000FF"/>
                </a:solidFill>
              </a:rPr>
              <a:t>the worst thing is to do nothing</a:t>
            </a:r>
            <a:r>
              <a:rPr lang="zh-CN" altLang="en-US"/>
              <a:t>. </a:t>
            </a:r>
            <a:r>
              <a:rPr lang="zh-CN" altLang="en-US">
                <a:solidFill>
                  <a:srgbClr val="FF00FF"/>
                </a:solidFill>
              </a:rPr>
              <a:t>Laura Mills</a:t>
            </a:r>
            <a:r>
              <a:rPr lang="zh-CN" altLang="en-US"/>
              <a:t>, a teenager from </a:t>
            </a:r>
            <a:r>
              <a:rPr lang="en-US" altLang="zh-CN"/>
              <a:t>London</a:t>
            </a:r>
            <a:r>
              <a:rPr lang="zh-CN" altLang="en-US"/>
              <a:t>, agrees. “Problems and worries are normal in life,” says Laura. “But I think </a:t>
            </a:r>
            <a:r>
              <a:rPr lang="zh-CN" altLang="en-US">
                <a:solidFill>
                  <a:srgbClr val="0000FF"/>
                </a:solidFill>
              </a:rPr>
              <a:t>talking to someone helps a lot. </a:t>
            </a:r>
            <a:r>
              <a:rPr lang="zh-CN" altLang="en-US">
                <a:solidFill>
                  <a:schemeClr val="tx1"/>
                </a:solidFill>
              </a:rPr>
              <a:t>Unless  we talk to someone, we’ll certainly feel worse.” </a:t>
            </a:r>
            <a:r>
              <a:rPr lang="zh-CN" altLang="en-US"/>
              <a:t>             </a:t>
            </a:r>
            <a:endParaRPr lang="zh-CN" altLang="en-US"/>
          </a:p>
        </p:txBody>
      </p:sp>
    </p:spTree>
  </p:cSld>
  <p:clrMapOvr>
    <a:masterClrMapping/>
  </p:clrMapOvr>
  <p:transition>
    <p:wheel spokes="2"/>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9600" y="1097916"/>
            <a:ext cx="10972800" cy="4525963"/>
          </a:xfrm>
        </p:spPr>
        <p:txBody>
          <a:bodyPr/>
          <a:p>
            <a:pPr marL="0" indent="0">
              <a:buNone/>
            </a:pPr>
            <a:r>
              <a:rPr lang="zh-CN" altLang="en-US">
                <a:solidFill>
                  <a:schemeClr val="tx1"/>
                </a:solidFill>
              </a:rPr>
              <a:t>Laura once lost her wallet, and worried for days. She was afraid to tell her parents about it. She even walked three miles to school each day because she didn’t have any money. She just kept thinking，“If I tell my parents, they’ll be </a:t>
            </a:r>
            <a:r>
              <a:rPr lang="zh-CN" altLang="en-US">
                <a:solidFill>
                  <a:schemeClr val="tx1"/>
                </a:solidFill>
              </a:rPr>
              <a:t>angry!”  In the end, she talked to her parents and they were really understanding. Her dad said he sometimes made careless mistakes himself. They got her a new wallet and asked her to be more careful. “I will always remember to share my problems in the future!” Laura says.</a:t>
            </a:r>
            <a:endParaRPr lang="zh-CN" altLang="en-US">
              <a:solidFill>
                <a:schemeClr val="tx1"/>
              </a:solidFill>
            </a:endParaRPr>
          </a:p>
        </p:txBody>
      </p:sp>
      <p:sp>
        <p:nvSpPr>
          <p:cNvPr id="4" name="标题 3"/>
          <p:cNvSpPr>
            <a:spLocks noGrp="1"/>
          </p:cNvSpPr>
          <p:nvPr>
            <p:ph type="title"/>
            <p:custDataLst>
              <p:tags r:id="rId1"/>
            </p:custDataLst>
          </p:nvPr>
        </p:nvSpPr>
        <p:spPr>
          <a:xfrm>
            <a:off x="609600" y="59373"/>
            <a:ext cx="10972800" cy="1143000"/>
          </a:xfrm>
        </p:spPr>
        <p:txBody>
          <a:bodyPr/>
          <a:p>
            <a:r>
              <a:rPr lang="en-US" altLang="zh-CN"/>
              <a:t>Paragragh 2</a:t>
            </a:r>
            <a:endParaRPr lang="en-US" altLang="zh-CN"/>
          </a:p>
        </p:txBody>
      </p:sp>
    </p:spTree>
  </p:cSld>
  <p:clrMapOvr>
    <a:masterClrMapping/>
  </p:clrMapOvr>
  <p:transition>
    <p:wheel spokes="2"/>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99334" name="Rectangle 7"/>
          <p:cNvSpPr>
            <a:spLocks noChangeArrowheads="1"/>
          </p:cNvSpPr>
          <p:nvPr/>
        </p:nvSpPr>
        <p:spPr bwMode="auto">
          <a:xfrm>
            <a:off x="767407" y="1732475"/>
            <a:ext cx="10657184"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6405" indent="-446405" eaLnBrk="0" hangingPunct="0">
              <a:defRPr sz="3200">
                <a:solidFill>
                  <a:schemeClr val="tx1"/>
                </a:solidFill>
                <a:latin typeface="Times New Roman" panose="02020603050405020304" pitchFamily="18" charset="0"/>
                <a:ea typeface="宋体" panose="02010600030101010101" pitchFamily="2" charset="-122"/>
              </a:defRPr>
            </a:lvl1pPr>
            <a:lvl2pPr marL="911225" indent="-285750" eaLnBrk="0" hangingPunct="0">
              <a:defRPr sz="3200">
                <a:solidFill>
                  <a:schemeClr val="tx1"/>
                </a:solidFill>
                <a:latin typeface="Times New Roman" panose="02020603050405020304" pitchFamily="18" charset="0"/>
                <a:ea typeface="宋体" panose="02010600030101010101" pitchFamily="2" charset="-122"/>
              </a:defRPr>
            </a:lvl2pPr>
            <a:lvl3pPr marL="1319530" indent="-228600" eaLnBrk="0" hangingPunct="0">
              <a:defRPr sz="3200">
                <a:solidFill>
                  <a:schemeClr val="tx1"/>
                </a:solidFill>
                <a:latin typeface="Times New Roman" panose="02020603050405020304" pitchFamily="18" charset="0"/>
                <a:ea typeface="宋体" panose="02010600030101010101" pitchFamily="2" charset="-122"/>
              </a:defRPr>
            </a:lvl3pPr>
            <a:lvl4pPr marL="1727200" indent="-228600" eaLnBrk="0" hangingPunct="0">
              <a:defRPr sz="3200">
                <a:solidFill>
                  <a:schemeClr val="tx1"/>
                </a:solidFill>
                <a:latin typeface="Times New Roman" panose="02020603050405020304" pitchFamily="18" charset="0"/>
                <a:ea typeface="宋体" panose="02010600030101010101" pitchFamily="2" charset="-122"/>
              </a:defRPr>
            </a:lvl4pPr>
            <a:lvl5pPr marL="2135505" indent="-228600" eaLnBrk="0" hangingPunct="0">
              <a:defRPr sz="3200">
                <a:solidFill>
                  <a:schemeClr val="tx1"/>
                </a:solidFill>
                <a:latin typeface="Times New Roman" panose="02020603050405020304" pitchFamily="18" charset="0"/>
                <a:ea typeface="宋体" panose="02010600030101010101" pitchFamily="2" charset="-122"/>
              </a:defRPr>
            </a:lvl5pPr>
            <a:lvl6pPr marL="259270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4990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0710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6430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buFont typeface="Wingdings" panose="05000000000000000000" pitchFamily="2" charset="2"/>
              <a:buChar char="u"/>
            </a:pPr>
            <a:r>
              <a:rPr lang="en-US" altLang="zh-CN" dirty="0" smtClean="0"/>
              <a:t>To think about what kinds of things you worry about and who you go to for help and advice</a:t>
            </a:r>
            <a:endParaRPr lang="en-US" altLang="zh-CN" dirty="0"/>
          </a:p>
          <a:p>
            <a:pPr marL="457200" indent="-457200" eaLnBrk="1" hangingPunct="1">
              <a:lnSpc>
                <a:spcPct val="120000"/>
              </a:lnSpc>
              <a:buFont typeface="Wingdings" panose="05000000000000000000" pitchFamily="2" charset="2"/>
              <a:buChar char="u"/>
            </a:pPr>
            <a:r>
              <a:rPr lang="en-US" altLang="zh-CN" dirty="0" smtClean="0"/>
              <a:t>To read a passage and know how Laura solves her worries</a:t>
            </a:r>
            <a:endParaRPr lang="en-US" altLang="zh-CN" dirty="0" smtClean="0"/>
          </a:p>
          <a:p>
            <a:pPr marL="457200" indent="-457200" eaLnBrk="1" hangingPunct="1">
              <a:lnSpc>
                <a:spcPct val="120000"/>
              </a:lnSpc>
              <a:buFont typeface="Wingdings" panose="05000000000000000000" pitchFamily="2" charset="2"/>
              <a:buChar char="u"/>
            </a:pPr>
            <a:r>
              <a:rPr lang="en-US" altLang="zh-CN" dirty="0" smtClean="0"/>
              <a:t>To talk about problems you face</a:t>
            </a:r>
            <a:endParaRPr lang="en-US" altLang="zh-CN" dirty="0" smtClean="0"/>
          </a:p>
          <a:p>
            <a:pPr marL="457200" indent="-457200" eaLnBrk="1" hangingPunct="1">
              <a:lnSpc>
                <a:spcPct val="120000"/>
              </a:lnSpc>
              <a:buFont typeface="Wingdings" panose="05000000000000000000" pitchFamily="2" charset="2"/>
              <a:buChar char="u"/>
            </a:pPr>
            <a:r>
              <a:rPr lang="en-US" altLang="zh-CN" dirty="0" smtClean="0"/>
              <a:t>To know the importance of solving problems rather than running away from them</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653" y="482316"/>
            <a:ext cx="7146693" cy="12175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9600" y="1097916"/>
            <a:ext cx="10972800" cy="4525963"/>
          </a:xfrm>
        </p:spPr>
        <p:txBody>
          <a:bodyPr/>
          <a:p>
            <a:pPr marL="0" indent="0">
              <a:buNone/>
            </a:pPr>
            <a:r>
              <a:rPr lang="zh-CN" altLang="en-US">
                <a:solidFill>
                  <a:srgbClr val="FF00FF"/>
                </a:solidFill>
              </a:rPr>
              <a:t>Laura</a:t>
            </a:r>
            <a:r>
              <a:rPr lang="zh-CN" altLang="en-US"/>
              <a:t> </a:t>
            </a:r>
            <a:r>
              <a:rPr lang="zh-CN" altLang="en-US">
                <a:solidFill>
                  <a:srgbClr val="00B050"/>
                </a:solidFill>
              </a:rPr>
              <a:t>once lost her wallet</a:t>
            </a:r>
            <a:r>
              <a:rPr lang="zh-CN" altLang="en-US"/>
              <a:t>, and </a:t>
            </a:r>
            <a:r>
              <a:rPr lang="zh-CN" altLang="en-US" u="sng"/>
              <a:t>worried</a:t>
            </a:r>
            <a:r>
              <a:rPr lang="zh-CN" altLang="en-US"/>
              <a:t> for days. She was </a:t>
            </a:r>
            <a:r>
              <a:rPr lang="zh-CN" altLang="en-US" u="sng">
                <a:solidFill>
                  <a:schemeClr val="tx1"/>
                </a:solidFill>
              </a:rPr>
              <a:t>afraid</a:t>
            </a:r>
            <a:r>
              <a:rPr lang="zh-CN" altLang="en-US"/>
              <a:t> to tell her </a:t>
            </a:r>
            <a:r>
              <a:rPr lang="zh-CN" altLang="en-US">
                <a:solidFill>
                  <a:srgbClr val="FF00FF"/>
                </a:solidFill>
              </a:rPr>
              <a:t>parents</a:t>
            </a:r>
            <a:r>
              <a:rPr lang="zh-CN" altLang="en-US"/>
              <a:t> about it. She even walked three miles to school each day because she didn’t have any money. She just kept thinking，“If I tell my parents, they’ll be </a:t>
            </a:r>
            <a:r>
              <a:rPr lang="zh-CN" altLang="en-US" u="sng"/>
              <a:t>angry</a:t>
            </a:r>
            <a:r>
              <a:rPr lang="zh-CN" altLang="en-US"/>
              <a:t>!”  In the end, she talked to her parents and they were really </a:t>
            </a:r>
            <a:r>
              <a:rPr lang="zh-CN" altLang="en-US" u="sng"/>
              <a:t>understanding</a:t>
            </a:r>
            <a:r>
              <a:rPr lang="zh-CN" altLang="en-US"/>
              <a:t>. Her dad said he sometimes made careless mistakes himself. They got her a new wallet and asked her to be more careful. “</a:t>
            </a:r>
            <a:r>
              <a:rPr lang="zh-CN" altLang="en-US">
                <a:solidFill>
                  <a:srgbClr val="00B050"/>
                </a:solidFill>
              </a:rPr>
              <a:t>I will always remember to share my problems in the future!</a:t>
            </a:r>
            <a:r>
              <a:rPr lang="zh-CN" altLang="en-US"/>
              <a:t>” Laura says.</a:t>
            </a:r>
            <a:endParaRPr lang="zh-CN" altLang="en-US"/>
          </a:p>
        </p:txBody>
      </p:sp>
      <p:sp>
        <p:nvSpPr>
          <p:cNvPr id="4" name="标题 3"/>
          <p:cNvSpPr>
            <a:spLocks noGrp="1"/>
          </p:cNvSpPr>
          <p:nvPr>
            <p:ph type="title"/>
            <p:custDataLst>
              <p:tags r:id="rId1"/>
            </p:custDataLst>
          </p:nvPr>
        </p:nvSpPr>
        <p:spPr>
          <a:xfrm>
            <a:off x="609600" y="59373"/>
            <a:ext cx="10972800" cy="1143000"/>
          </a:xfrm>
        </p:spPr>
        <p:txBody>
          <a:bodyPr/>
          <a:p>
            <a:r>
              <a:rPr lang="en-US" altLang="zh-CN"/>
              <a:t>Paragragh 2</a:t>
            </a:r>
            <a:endParaRPr lang="en-US" altLang="zh-CN"/>
          </a:p>
        </p:txBody>
      </p:sp>
    </p:spTree>
  </p:cSld>
  <p:clrMapOvr>
    <a:masterClrMapping/>
  </p:clrMapOvr>
  <p:transition>
    <p:wheel spokes="2"/>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9600" y="1241426"/>
            <a:ext cx="10972800" cy="4525963"/>
          </a:xfrm>
        </p:spPr>
        <p:txBody>
          <a:bodyPr/>
          <a:p>
            <a:pPr marL="0" indent="0">
              <a:buNone/>
            </a:pPr>
            <a:r>
              <a:rPr lang="zh-CN" altLang="en-US">
                <a:solidFill>
                  <a:schemeClr val="tx1"/>
                </a:solidFill>
              </a:rPr>
              <a:t>Robert Hunt advises students about common problems. He feels the same way as Laura. “It is best not to run away from our problems. We should always try to solve them.” He thinks the first step is to find someone you trust to talk to. This person doesn’t need to be an expert like himself. Students often forget that their </a:t>
            </a:r>
            <a:r>
              <a:rPr lang="zh-CN" altLang="en-US">
                <a:solidFill>
                  <a:schemeClr val="tx1"/>
                </a:solidFill>
              </a:rPr>
              <a:t>parents have more experience, and are always there to help them. In English, we say that sharing a problem is like cutting it in half. So you’re halfway to solving a problem just by talking to someone about it!</a:t>
            </a:r>
            <a:endParaRPr lang="zh-CN" altLang="en-US">
              <a:solidFill>
                <a:schemeClr val="tx1"/>
              </a:solidFill>
            </a:endParaRPr>
          </a:p>
        </p:txBody>
      </p:sp>
      <p:sp>
        <p:nvSpPr>
          <p:cNvPr id="4" name="标题 3"/>
          <p:cNvSpPr>
            <a:spLocks noGrp="1"/>
          </p:cNvSpPr>
          <p:nvPr>
            <p:ph type="title"/>
            <p:custDataLst>
              <p:tags r:id="rId1"/>
            </p:custDataLst>
          </p:nvPr>
        </p:nvSpPr>
        <p:spPr/>
        <p:txBody>
          <a:bodyPr/>
          <a:p>
            <a:r>
              <a:rPr lang="en-US" altLang="zh-CN"/>
              <a:t>Paragragh 3</a:t>
            </a:r>
            <a:endParaRPr lang="en-US" altLang="zh-CN"/>
          </a:p>
        </p:txBody>
      </p:sp>
    </p:spTree>
  </p:cSld>
  <p:clrMapOvr>
    <a:masterClrMapping/>
  </p:clrMapOvr>
  <p:transition>
    <p:wheel spokes="2"/>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9600" y="1241426"/>
            <a:ext cx="10972800" cy="4525963"/>
          </a:xfrm>
        </p:spPr>
        <p:txBody>
          <a:bodyPr/>
          <a:p>
            <a:pPr marL="0" indent="0">
              <a:buNone/>
            </a:pPr>
            <a:r>
              <a:rPr lang="zh-CN" altLang="en-US">
                <a:solidFill>
                  <a:srgbClr val="FF00FF"/>
                </a:solidFill>
              </a:rPr>
              <a:t>Robert Hunt</a:t>
            </a:r>
            <a:r>
              <a:rPr lang="zh-CN" altLang="en-US"/>
              <a:t> </a:t>
            </a:r>
            <a:r>
              <a:rPr lang="zh-CN" altLang="en-US">
                <a:solidFill>
                  <a:srgbClr val="00B050"/>
                </a:solidFill>
              </a:rPr>
              <a:t>advises students about common problems</a:t>
            </a:r>
            <a:r>
              <a:rPr lang="zh-CN" altLang="en-US"/>
              <a:t>. He feels the same way as Laura. “It is best not to run away from our problems. </a:t>
            </a:r>
            <a:r>
              <a:rPr lang="zh-CN" altLang="en-US">
                <a:solidFill>
                  <a:srgbClr val="00B050"/>
                </a:solidFill>
              </a:rPr>
              <a:t>We should always try to solve them.</a:t>
            </a:r>
            <a:r>
              <a:rPr lang="zh-CN" altLang="en-US"/>
              <a:t>” He thinks </a:t>
            </a:r>
            <a:r>
              <a:rPr lang="zh-CN" altLang="en-US">
                <a:solidFill>
                  <a:srgbClr val="00B050"/>
                </a:solidFill>
              </a:rPr>
              <a:t>the first step is to find someone you trust to talk to. </a:t>
            </a:r>
            <a:r>
              <a:rPr lang="zh-CN" altLang="en-US"/>
              <a:t>This person doesn’t need to be an expert like himself. Students often forget that their </a:t>
            </a:r>
            <a:r>
              <a:rPr lang="zh-CN" altLang="en-US">
                <a:solidFill>
                  <a:srgbClr val="FF00FF"/>
                </a:solidFill>
              </a:rPr>
              <a:t>parents</a:t>
            </a:r>
            <a:r>
              <a:rPr lang="zh-CN" altLang="en-US">
                <a:solidFill>
                  <a:srgbClr val="00B050"/>
                </a:solidFill>
              </a:rPr>
              <a:t> </a:t>
            </a:r>
            <a:r>
              <a:rPr lang="zh-CN" altLang="en-US">
                <a:solidFill>
                  <a:schemeClr val="tx1"/>
                </a:solidFill>
              </a:rPr>
              <a:t>have more experience, and are always there to help them. </a:t>
            </a:r>
            <a:r>
              <a:rPr lang="zh-CN" altLang="en-US">
                <a:solidFill>
                  <a:srgbClr val="FF00FF"/>
                </a:solidFill>
              </a:rPr>
              <a:t>In English</a:t>
            </a:r>
            <a:r>
              <a:rPr lang="zh-CN" altLang="en-US">
                <a:solidFill>
                  <a:schemeClr val="tx1"/>
                </a:solidFill>
              </a:rPr>
              <a:t>, we say that </a:t>
            </a:r>
            <a:r>
              <a:rPr lang="zh-CN" altLang="en-US">
                <a:solidFill>
                  <a:srgbClr val="00B050"/>
                </a:solidFill>
              </a:rPr>
              <a:t>sharing a problem is like cutting it in half. So you’re halfway to solving a problem just by talking to someone about it!</a:t>
            </a:r>
            <a:endParaRPr lang="zh-CN" altLang="en-US">
              <a:solidFill>
                <a:srgbClr val="00B050"/>
              </a:solidFill>
            </a:endParaRPr>
          </a:p>
        </p:txBody>
      </p:sp>
      <p:sp>
        <p:nvSpPr>
          <p:cNvPr id="4" name="标题 3"/>
          <p:cNvSpPr>
            <a:spLocks noGrp="1"/>
          </p:cNvSpPr>
          <p:nvPr>
            <p:ph type="title"/>
            <p:custDataLst>
              <p:tags r:id="rId1"/>
            </p:custDataLst>
          </p:nvPr>
        </p:nvSpPr>
        <p:spPr/>
        <p:txBody>
          <a:bodyPr/>
          <a:p>
            <a:r>
              <a:rPr lang="en-US" altLang="zh-CN"/>
              <a:t>Paragragh 3</a:t>
            </a:r>
            <a:endParaRPr lang="en-US" altLang="zh-CN"/>
          </a:p>
        </p:txBody>
      </p:sp>
    </p:spTree>
  </p:cSld>
  <p:clrMapOvr>
    <a:masterClrMapping/>
  </p:clrMapOvr>
  <p:transition>
    <p:wheel spokes="2"/>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0" name="Text Box 5"/>
          <p:cNvSpPr txBox="1">
            <a:spLocks noChangeArrowheads="1"/>
          </p:cNvSpPr>
          <p:nvPr/>
        </p:nvSpPr>
        <p:spPr bwMode="auto">
          <a:xfrm>
            <a:off x="313055" y="3530600"/>
            <a:ext cx="11509375"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44500" indent="-444500" eaLnBrk="1" hangingPunct="1">
              <a:lnSpc>
                <a:spcPct val="120000"/>
              </a:lnSpc>
            </a:pPr>
            <a:r>
              <a:rPr lang="en-US" altLang="zh-CN" dirty="0"/>
              <a:t>b. If people have problems, they should </a:t>
            </a:r>
            <a:r>
              <a:rPr lang="en-US" altLang="zh-CN" dirty="0" smtClean="0">
                <a:solidFill>
                  <a:srgbClr val="FF0000"/>
                </a:solidFill>
              </a:rPr>
              <a:t>talk </a:t>
            </a:r>
            <a:r>
              <a:rPr lang="en-US" altLang="zh-CN" dirty="0">
                <a:solidFill>
                  <a:srgbClr val="FF0000"/>
                </a:solidFill>
              </a:rPr>
              <a:t>to other people</a:t>
            </a:r>
            <a:r>
              <a:rPr lang="en-US" altLang="zh-CN" dirty="0"/>
              <a:t>.</a:t>
            </a:r>
            <a:endParaRPr lang="en-US" altLang="zh-CN" dirty="0"/>
          </a:p>
        </p:txBody>
      </p:sp>
      <p:sp>
        <p:nvSpPr>
          <p:cNvPr id="13" name="Text Box 5"/>
          <p:cNvSpPr txBox="1">
            <a:spLocks noChangeArrowheads="1"/>
          </p:cNvSpPr>
          <p:nvPr/>
        </p:nvSpPr>
        <p:spPr bwMode="auto">
          <a:xfrm>
            <a:off x="234315" y="4899025"/>
            <a:ext cx="1168654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44500" indent="-444500" eaLnBrk="1" hangingPunct="1">
              <a:lnSpc>
                <a:spcPct val="120000"/>
              </a:lnSpc>
            </a:pPr>
            <a:r>
              <a:rPr lang="en-US" altLang="zh-CN" dirty="0">
                <a:cs typeface="Times New Roman" panose="02020603050405020304" pitchFamily="18" charset="0"/>
              </a:rPr>
              <a:t>c. If people have problems, they should </a:t>
            </a:r>
            <a:r>
              <a:rPr lang="en-US" altLang="zh-CN" u="sng" dirty="0">
                <a:solidFill>
                  <a:srgbClr val="FF0000"/>
                </a:solidFill>
                <a:cs typeface="Times New Roman" panose="02020603050405020304" pitchFamily="18" charset="0"/>
              </a:rPr>
              <a:t>keep</a:t>
            </a:r>
            <a:r>
              <a:rPr lang="en-US" altLang="zh-CN" u="sng" dirty="0" smtClean="0">
                <a:solidFill>
                  <a:srgbClr val="FF0000"/>
                </a:solidFill>
                <a:cs typeface="Times New Roman" panose="02020603050405020304" pitchFamily="18" charset="0"/>
              </a:rPr>
              <a:t> </a:t>
            </a:r>
            <a:r>
              <a:rPr lang="en-US" altLang="zh-CN" u="sng" dirty="0">
                <a:solidFill>
                  <a:srgbClr val="FF0000"/>
                </a:solidFill>
                <a:cs typeface="Times New Roman" panose="02020603050405020304" pitchFamily="18" charset="0"/>
              </a:rPr>
              <a:t>them to themselves</a:t>
            </a:r>
            <a:r>
              <a:rPr lang="en-US" altLang="zh-CN" dirty="0">
                <a:cs typeface="Times New Roman" panose="02020603050405020304" pitchFamily="18" charset="0"/>
              </a:rPr>
              <a:t>. </a:t>
            </a:r>
            <a:endParaRPr lang="en-US" altLang="zh-CN" dirty="0">
              <a:cs typeface="Times New Roman" panose="02020603050405020304" pitchFamily="18" charset="0"/>
            </a:endParaRPr>
          </a:p>
        </p:txBody>
      </p:sp>
      <p:sp>
        <p:nvSpPr>
          <p:cNvPr id="25606" name="Text Box 5"/>
          <p:cNvSpPr txBox="1">
            <a:spLocks noChangeArrowheads="1"/>
          </p:cNvSpPr>
          <p:nvPr/>
        </p:nvSpPr>
        <p:spPr bwMode="auto">
          <a:xfrm>
            <a:off x="768350" y="45720"/>
            <a:ext cx="11233150" cy="178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dirty="0">
                <a:solidFill>
                  <a:srgbClr val="0000FF"/>
                </a:solidFill>
                <a:latin typeface="Arial" panose="020B0604020202020204" pitchFamily="34" charset="0"/>
              </a:rPr>
              <a:t>Listen to the passage. </a:t>
            </a:r>
            <a:endParaRPr lang="en-US" altLang="zh-CN" dirty="0">
              <a:solidFill>
                <a:srgbClr val="0000FF"/>
              </a:solidFill>
              <a:latin typeface="Arial" panose="020B0604020202020204" pitchFamily="34" charset="0"/>
            </a:endParaRPr>
          </a:p>
          <a:p>
            <a:pPr eaLnBrk="1" hangingPunct="1">
              <a:lnSpc>
                <a:spcPct val="115000"/>
              </a:lnSpc>
            </a:pPr>
            <a:r>
              <a:rPr lang="en-US" altLang="zh-CN" dirty="0">
                <a:solidFill>
                  <a:srgbClr val="0000FF"/>
                </a:solidFill>
                <a:latin typeface="Arial" panose="020B0604020202020204" pitchFamily="34" charset="0"/>
              </a:rPr>
              <a:t>Which statement expresses </a:t>
            </a:r>
            <a:r>
              <a:rPr lang="en-US" altLang="zh-CN" u="sng" dirty="0">
                <a:solidFill>
                  <a:srgbClr val="0000FF"/>
                </a:solidFill>
                <a:latin typeface="Arial" panose="020B0604020202020204" pitchFamily="34" charset="0"/>
              </a:rPr>
              <a:t>the main idea of the passage</a:t>
            </a:r>
            <a:r>
              <a:rPr lang="en-US" altLang="zh-CN" dirty="0">
                <a:solidFill>
                  <a:srgbClr val="0000FF"/>
                </a:solidFill>
                <a:latin typeface="Arial" panose="020B0604020202020204" pitchFamily="34" charset="0"/>
              </a:rPr>
              <a:t>?</a:t>
            </a:r>
            <a:endParaRPr lang="en-US" altLang="zh-CN" dirty="0">
              <a:solidFill>
                <a:srgbClr val="0000FF"/>
              </a:solidFill>
              <a:latin typeface="Arial" panose="020B0604020202020204" pitchFamily="34" charset="0"/>
            </a:endParaRPr>
          </a:p>
          <a:p>
            <a:pPr eaLnBrk="1" hangingPunct="1">
              <a:lnSpc>
                <a:spcPct val="115000"/>
              </a:lnSpc>
            </a:pPr>
            <a:r>
              <a:rPr lang="zh-CN" altLang="en-US" dirty="0">
                <a:solidFill>
                  <a:srgbClr val="0000FF"/>
                </a:solidFill>
                <a:latin typeface="Arial" panose="020B0604020202020204" pitchFamily="34" charset="0"/>
              </a:rPr>
              <a:t>哪一个叙述表达了文章的大意？</a:t>
            </a:r>
            <a:r>
              <a:rPr lang="en-US" altLang="zh-CN" dirty="0">
                <a:solidFill>
                  <a:srgbClr val="0000FF"/>
                </a:solidFill>
                <a:latin typeface="Arial" panose="020B0604020202020204" pitchFamily="34" charset="0"/>
              </a:rPr>
              <a:t> </a:t>
            </a:r>
            <a:endParaRPr lang="en-US" altLang="zh-CN" dirty="0">
              <a:solidFill>
                <a:srgbClr val="0000FF"/>
              </a:solidFill>
              <a:latin typeface="Arial" panose="020B0604020202020204" pitchFamily="34" charset="0"/>
            </a:endParaRPr>
          </a:p>
        </p:txBody>
      </p:sp>
      <p:sp>
        <p:nvSpPr>
          <p:cNvPr id="8" name="Text Box 5"/>
          <p:cNvSpPr txBox="1">
            <a:spLocks noChangeArrowheads="1"/>
          </p:cNvSpPr>
          <p:nvPr/>
        </p:nvSpPr>
        <p:spPr bwMode="auto">
          <a:xfrm>
            <a:off x="313055" y="2197100"/>
            <a:ext cx="1170940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eaLnBrk="0" hangingPunct="0">
              <a:defRPr sz="3200">
                <a:solidFill>
                  <a:schemeClr val="tx1"/>
                </a:solidFill>
                <a:latin typeface="Times New Roman" panose="02020603050405020304" pitchFamily="18" charset="0"/>
                <a:ea typeface="宋体" panose="02010600030101010101" pitchFamily="2" charset="-122"/>
              </a:defRPr>
            </a:lvl1pPr>
            <a:lvl2pPr marL="1066800" indent="-609600" eaLnBrk="0" hangingPunct="0">
              <a:defRPr sz="3200">
                <a:solidFill>
                  <a:schemeClr val="tx1"/>
                </a:solidFill>
                <a:latin typeface="Times New Roman" panose="02020603050405020304" pitchFamily="18" charset="0"/>
                <a:ea typeface="宋体" panose="02010600030101010101" pitchFamily="2" charset="-122"/>
              </a:defRPr>
            </a:lvl2pPr>
            <a:lvl3pPr marL="1524000" indent="-609600" eaLnBrk="0" hangingPunct="0">
              <a:defRPr sz="3200">
                <a:solidFill>
                  <a:schemeClr val="tx1"/>
                </a:solidFill>
                <a:latin typeface="Times New Roman" panose="02020603050405020304" pitchFamily="18" charset="0"/>
                <a:ea typeface="宋体" panose="02010600030101010101" pitchFamily="2" charset="-122"/>
              </a:defRPr>
            </a:lvl3pPr>
            <a:lvl4pPr marL="1981200" indent="-609600" eaLnBrk="0" hangingPunct="0">
              <a:defRPr sz="3200">
                <a:solidFill>
                  <a:schemeClr val="tx1"/>
                </a:solidFill>
                <a:latin typeface="Times New Roman" panose="02020603050405020304" pitchFamily="18" charset="0"/>
                <a:ea typeface="宋体" panose="02010600030101010101" pitchFamily="2" charset="-122"/>
              </a:defRPr>
            </a:lvl4pPr>
            <a:lvl5pPr marL="2438400" indent="-609600" eaLnBrk="0" hangingPunct="0">
              <a:defRPr sz="3200">
                <a:solidFill>
                  <a:schemeClr val="tx1"/>
                </a:solidFill>
                <a:latin typeface="Times New Roman" panose="02020603050405020304" pitchFamily="18" charset="0"/>
                <a:ea typeface="宋体" panose="02010600030101010101" pitchFamily="2" charset="-122"/>
              </a:defRPr>
            </a:lvl5pPr>
            <a:lvl6pPr marL="28956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528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8100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672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44500" indent="-444500" eaLnBrk="1" hangingPunct="1">
              <a:lnSpc>
                <a:spcPct val="120000"/>
              </a:lnSpc>
            </a:pPr>
            <a:r>
              <a:rPr lang="en-US" altLang="zh-CN" dirty="0">
                <a:cs typeface="Times New Roman" panose="02020603050405020304" pitchFamily="18" charset="0"/>
              </a:rPr>
              <a:t>a. If people have problems, they should </a:t>
            </a:r>
            <a:r>
              <a:rPr lang="en-US" altLang="zh-CN" dirty="0" smtClean="0">
                <a:solidFill>
                  <a:srgbClr val="FF0000"/>
                </a:solidFill>
                <a:cs typeface="Times New Roman" panose="02020603050405020304" pitchFamily="18" charset="0"/>
              </a:rPr>
              <a:t>get </a:t>
            </a:r>
            <a:r>
              <a:rPr lang="en-US" altLang="zh-CN" dirty="0">
                <a:solidFill>
                  <a:srgbClr val="FF0000"/>
                </a:solidFill>
                <a:cs typeface="Times New Roman" panose="02020603050405020304" pitchFamily="18" charset="0"/>
              </a:rPr>
              <a:t>advice from an </a:t>
            </a:r>
            <a:r>
              <a:rPr lang="en-US" altLang="zh-CN" u="sng" dirty="0">
                <a:solidFill>
                  <a:srgbClr val="FF0000"/>
                </a:solidFill>
                <a:cs typeface="Times New Roman" panose="02020603050405020304" pitchFamily="18" charset="0"/>
              </a:rPr>
              <a:t>expert</a:t>
            </a:r>
            <a:r>
              <a:rPr lang="en-US" altLang="zh-CN" dirty="0">
                <a:cs typeface="Times New Roman" panose="02020603050405020304" pitchFamily="18" charset="0"/>
              </a:rPr>
              <a:t>. </a:t>
            </a:r>
            <a:endParaRPr lang="en-US" altLang="zh-CN" dirty="0">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18" y="3752360"/>
            <a:ext cx="570692" cy="570692"/>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4" y="63556"/>
            <a:ext cx="993525" cy="993525"/>
          </a:xfrm>
          <a:prstGeom prst="rect">
            <a:avLst/>
          </a:prstGeom>
        </p:spPr>
      </p:pic>
      <p:pic>
        <p:nvPicPr>
          <p:cNvPr id="11" name="Section B 2b">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cstate="print">
            <a:extLst>
              <a:ext uri="{28A0092B-C50C-407E-A947-70E740481C1C}">
                <a14:useLocalDpi xmlns:a14="http://schemas.microsoft.com/office/drawing/2010/main" val="0"/>
              </a:ext>
            </a:extLst>
          </a:blip>
          <a:stretch>
            <a:fillRect/>
          </a:stretch>
        </p:blipFill>
        <p:spPr>
          <a:xfrm>
            <a:off x="9932452" y="1367913"/>
            <a:ext cx="1024880" cy="10248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1260" fill="hold"/>
                                        <p:tgtEl>
                                          <p:spTgt spid="11"/>
                                        </p:tgtEl>
                                      </p:cBhvr>
                                    </p:cmd>
                                  </p:childTnLst>
                                </p:cTn>
                              </p:par>
                            </p:childTnLst>
                          </p:cTn>
                        </p:par>
                      </p:childTnLst>
                    </p:cTn>
                  </p:par>
                </p:childTnLst>
              </p:cTn>
              <p:nextCondLst>
                <p:cond evt="onClick" delay="0">
                  <p:tgtEl>
                    <p:spTgt spid="11"/>
                  </p:tgtEl>
                </p:cond>
              </p:nextCondLst>
            </p:seq>
            <p:audio>
              <p:cMediaNode vol="80000">
                <p:cTn id="13"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 name="Text Box 9"/>
          <p:cNvSpPr txBox="1">
            <a:spLocks noChangeArrowheads="1"/>
          </p:cNvSpPr>
          <p:nvPr/>
        </p:nvSpPr>
        <p:spPr bwMode="auto">
          <a:xfrm>
            <a:off x="191135" y="621665"/>
            <a:ext cx="11868150" cy="186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eaLnBrk="0" hangingPunct="0">
              <a:defRPr sz="3200">
                <a:solidFill>
                  <a:schemeClr val="tx1"/>
                </a:solidFill>
                <a:latin typeface="Times New Roman" panose="02020603050405020304" pitchFamily="18" charset="0"/>
                <a:ea typeface="宋体" panose="02010600030101010101" pitchFamily="2" charset="-122"/>
              </a:defRPr>
            </a:lvl1pPr>
            <a:lvl2pPr marL="1066800" indent="-609600" eaLnBrk="0" hangingPunct="0">
              <a:defRPr sz="3200">
                <a:solidFill>
                  <a:schemeClr val="tx1"/>
                </a:solidFill>
                <a:latin typeface="Times New Roman" panose="02020603050405020304" pitchFamily="18" charset="0"/>
                <a:ea typeface="宋体" panose="02010600030101010101" pitchFamily="2" charset="-122"/>
              </a:defRPr>
            </a:lvl2pPr>
            <a:lvl3pPr marL="1524000" indent="-609600" eaLnBrk="0" hangingPunct="0">
              <a:defRPr sz="3200">
                <a:solidFill>
                  <a:schemeClr val="tx1"/>
                </a:solidFill>
                <a:latin typeface="Times New Roman" panose="02020603050405020304" pitchFamily="18" charset="0"/>
                <a:ea typeface="宋体" panose="02010600030101010101" pitchFamily="2" charset="-122"/>
              </a:defRPr>
            </a:lvl3pPr>
            <a:lvl4pPr marL="1981200" indent="-609600" eaLnBrk="0" hangingPunct="0">
              <a:defRPr sz="3200">
                <a:solidFill>
                  <a:schemeClr val="tx1"/>
                </a:solidFill>
                <a:latin typeface="Times New Roman" panose="02020603050405020304" pitchFamily="18" charset="0"/>
                <a:ea typeface="宋体" panose="02010600030101010101" pitchFamily="2" charset="-122"/>
              </a:defRPr>
            </a:lvl4pPr>
            <a:lvl5pPr marL="2438400" indent="-609600" eaLnBrk="0" hangingPunct="0">
              <a:defRPr sz="3200">
                <a:solidFill>
                  <a:schemeClr val="tx1"/>
                </a:solidFill>
                <a:latin typeface="Times New Roman" panose="02020603050405020304" pitchFamily="18" charset="0"/>
                <a:ea typeface="宋体" panose="02010600030101010101" pitchFamily="2" charset="-122"/>
              </a:defRPr>
            </a:lvl5pPr>
            <a:lvl6pPr marL="28956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528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8100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672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t>1. </a:t>
            </a:r>
            <a:r>
              <a:rPr lang="en-US" altLang="zh-CN" dirty="0">
                <a:solidFill>
                  <a:srgbClr val="0000FF"/>
                </a:solidFill>
              </a:rPr>
              <a:t>What is the worst thing to do</a:t>
            </a:r>
            <a:r>
              <a:rPr lang="en-US" altLang="zh-CN" dirty="0"/>
              <a:t> if you have </a:t>
            </a:r>
            <a:r>
              <a:rPr lang="en-US" altLang="zh-CN" dirty="0" smtClean="0"/>
              <a:t>a </a:t>
            </a:r>
            <a:r>
              <a:rPr lang="en-US" altLang="zh-CN" dirty="0"/>
              <a:t>problem? </a:t>
            </a:r>
            <a:endParaRPr lang="en-US" altLang="zh-CN" dirty="0"/>
          </a:p>
          <a:p>
            <a:pPr marL="444500" indent="-444500" eaLnBrk="1" hangingPunct="1">
              <a:lnSpc>
                <a:spcPct val="120000"/>
              </a:lnSpc>
            </a:pPr>
            <a:endParaRPr lang="en-US" altLang="zh-CN" dirty="0"/>
          </a:p>
          <a:p>
            <a:pPr marL="444500" indent="-444500" eaLnBrk="1" hangingPunct="1">
              <a:lnSpc>
                <a:spcPct val="120000"/>
              </a:lnSpc>
            </a:pPr>
            <a:r>
              <a:rPr lang="en-US" altLang="zh-CN" dirty="0" smtClean="0"/>
              <a:t>2</a:t>
            </a:r>
            <a:r>
              <a:rPr lang="en-US" altLang="zh-CN" dirty="0"/>
              <a:t>. </a:t>
            </a:r>
            <a:r>
              <a:rPr lang="en-US" altLang="zh-CN" dirty="0">
                <a:solidFill>
                  <a:srgbClr val="0000FF"/>
                </a:solidFill>
              </a:rPr>
              <a:t>Why</a:t>
            </a:r>
            <a:r>
              <a:rPr lang="en-US" altLang="zh-CN" dirty="0"/>
              <a:t> didn’t </a:t>
            </a:r>
            <a:r>
              <a:rPr lang="en-US" altLang="zh-CN" dirty="0">
                <a:solidFill>
                  <a:srgbClr val="0000FF"/>
                </a:solidFill>
              </a:rPr>
              <a:t>Laura</a:t>
            </a:r>
            <a:r>
              <a:rPr lang="en-US" altLang="zh-CN" dirty="0"/>
              <a:t> want to tell her parents </a:t>
            </a:r>
            <a:r>
              <a:rPr lang="en-US" altLang="zh-CN" dirty="0" smtClean="0"/>
              <a:t>about </a:t>
            </a:r>
            <a:r>
              <a:rPr lang="en-US" altLang="zh-CN" dirty="0"/>
              <a:t>her lo</a:t>
            </a:r>
            <a:r>
              <a:rPr lang="en-US" altLang="zh-CN" dirty="0">
                <a:solidFill>
                  <a:schemeClr val="tx1"/>
                </a:solidFill>
              </a:rPr>
              <a:t>st wallet</a:t>
            </a:r>
            <a:r>
              <a:rPr lang="en-US" altLang="zh-CN" dirty="0"/>
              <a:t>? </a:t>
            </a:r>
            <a:endParaRPr lang="en-US" altLang="zh-CN" dirty="0"/>
          </a:p>
        </p:txBody>
      </p:sp>
      <p:sp>
        <p:nvSpPr>
          <p:cNvPr id="26627" name="Text Box 5"/>
          <p:cNvSpPr txBox="1">
            <a:spLocks noChangeArrowheads="1"/>
          </p:cNvSpPr>
          <p:nvPr/>
        </p:nvSpPr>
        <p:spPr bwMode="auto">
          <a:xfrm>
            <a:off x="983615" y="-26670"/>
            <a:ext cx="11141075" cy="657225"/>
          </a:xfrm>
          <a:prstGeom prst="rect">
            <a:avLst/>
          </a:prstGeom>
          <a:noFill/>
          <a:ln>
            <a:no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dirty="0" smtClean="0">
                <a:solidFill>
                  <a:srgbClr val="FF00FF"/>
                </a:solidFill>
                <a:latin typeface="Arial" panose="020B0604020202020204" pitchFamily="34" charset="0"/>
              </a:rPr>
              <a:t>Read </a:t>
            </a:r>
            <a:r>
              <a:rPr lang="en-US" altLang="zh-CN" dirty="0">
                <a:solidFill>
                  <a:srgbClr val="FF00FF"/>
                </a:solidFill>
                <a:latin typeface="Arial" panose="020B0604020202020204" pitchFamily="34" charset="0"/>
              </a:rPr>
              <a:t>the passage carefully and answer the questions. </a:t>
            </a:r>
            <a:endParaRPr lang="en-US" altLang="zh-CN" dirty="0">
              <a:solidFill>
                <a:srgbClr val="FF00FF"/>
              </a:solidFill>
              <a:latin typeface="Arial" panose="020B0604020202020204" pitchFamily="34"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35" y="10160"/>
            <a:ext cx="813435" cy="641350"/>
          </a:xfrm>
          <a:prstGeom prst="rect">
            <a:avLst/>
          </a:prstGeom>
        </p:spPr>
      </p:pic>
      <p:sp>
        <p:nvSpPr>
          <p:cNvPr id="8" name="Text Box 5"/>
          <p:cNvSpPr txBox="1">
            <a:spLocks noChangeArrowheads="1"/>
          </p:cNvSpPr>
          <p:nvPr/>
        </p:nvSpPr>
        <p:spPr bwMode="auto">
          <a:xfrm>
            <a:off x="695413" y="1198560"/>
            <a:ext cx="1074421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1325" indent="-441325" eaLnBrk="0" hangingPunct="0">
              <a:defRPr sz="3200">
                <a:solidFill>
                  <a:schemeClr val="tx1"/>
                </a:solidFill>
                <a:latin typeface="Times New Roman" panose="02020603050405020304" pitchFamily="18" charset="0"/>
                <a:ea typeface="宋体" panose="02010600030101010101" pitchFamily="2" charset="-122"/>
              </a:defRPr>
            </a:lvl1pPr>
            <a:lvl2pPr marL="906780" indent="-285750" eaLnBrk="0" hangingPunct="0">
              <a:defRPr sz="3200">
                <a:solidFill>
                  <a:schemeClr val="tx1"/>
                </a:solidFill>
                <a:latin typeface="Times New Roman" panose="02020603050405020304" pitchFamily="18" charset="0"/>
                <a:ea typeface="宋体" panose="02010600030101010101" pitchFamily="2" charset="-122"/>
              </a:defRPr>
            </a:lvl2pPr>
            <a:lvl3pPr marL="1314450" indent="-228600" eaLnBrk="0" hangingPunct="0">
              <a:defRPr sz="3200">
                <a:solidFill>
                  <a:schemeClr val="tx1"/>
                </a:solidFill>
                <a:latin typeface="Times New Roman" panose="02020603050405020304" pitchFamily="18" charset="0"/>
                <a:ea typeface="宋体" panose="02010600030101010101" pitchFamily="2" charset="-122"/>
              </a:defRPr>
            </a:lvl3pPr>
            <a:lvl4pPr marL="1722755" indent="-228600" eaLnBrk="0" hangingPunct="0">
              <a:defRPr sz="3200">
                <a:solidFill>
                  <a:schemeClr val="tx1"/>
                </a:solidFill>
                <a:latin typeface="Times New Roman" panose="02020603050405020304" pitchFamily="18" charset="0"/>
                <a:ea typeface="宋体" panose="02010600030101010101" pitchFamily="2" charset="-122"/>
              </a:defRPr>
            </a:lvl4pPr>
            <a:lvl5pPr marL="2130425" indent="-228600" eaLnBrk="0" hangingPunct="0">
              <a:defRPr sz="3200">
                <a:solidFill>
                  <a:schemeClr val="tx1"/>
                </a:solidFill>
                <a:latin typeface="Times New Roman" panose="02020603050405020304" pitchFamily="18" charset="0"/>
                <a:ea typeface="宋体" panose="02010600030101010101" pitchFamily="2" charset="-122"/>
              </a:defRPr>
            </a:lvl5pPr>
            <a:lvl6pPr marL="2587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448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020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59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20000"/>
              </a:lnSpc>
            </a:pPr>
            <a:r>
              <a:rPr lang="en-US" altLang="zh-CN" dirty="0">
                <a:solidFill>
                  <a:srgbClr val="FF0000"/>
                </a:solidFill>
                <a:cs typeface="Times New Roman" panose="02020603050405020304" pitchFamily="18" charset="0"/>
              </a:rPr>
              <a:t>The worst thing is to do nothing.</a:t>
            </a:r>
            <a:endParaRPr lang="en-US" altLang="zh-CN" u="sng" dirty="0">
              <a:solidFill>
                <a:srgbClr val="FF0000"/>
              </a:solidFill>
              <a:cs typeface="Times New Roman" panose="02020603050405020304" pitchFamily="18" charset="0"/>
            </a:endParaRPr>
          </a:p>
        </p:txBody>
      </p:sp>
      <p:sp>
        <p:nvSpPr>
          <p:cNvPr id="9" name="Text Box 7"/>
          <p:cNvSpPr txBox="1">
            <a:spLocks noChangeArrowheads="1"/>
          </p:cNvSpPr>
          <p:nvPr/>
        </p:nvSpPr>
        <p:spPr bwMode="auto">
          <a:xfrm>
            <a:off x="695325" y="2319655"/>
            <a:ext cx="1108583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1325" indent="-441325" eaLnBrk="0" hangingPunct="0">
              <a:defRPr sz="3200">
                <a:solidFill>
                  <a:schemeClr val="tx1"/>
                </a:solidFill>
                <a:latin typeface="Times New Roman" panose="02020603050405020304" pitchFamily="18" charset="0"/>
                <a:ea typeface="宋体" panose="02010600030101010101" pitchFamily="2" charset="-122"/>
              </a:defRPr>
            </a:lvl1pPr>
            <a:lvl2pPr marL="906780" indent="-285750" eaLnBrk="0" hangingPunct="0">
              <a:defRPr sz="3200">
                <a:solidFill>
                  <a:schemeClr val="tx1"/>
                </a:solidFill>
                <a:latin typeface="Times New Roman" panose="02020603050405020304" pitchFamily="18" charset="0"/>
                <a:ea typeface="宋体" panose="02010600030101010101" pitchFamily="2" charset="-122"/>
              </a:defRPr>
            </a:lvl2pPr>
            <a:lvl3pPr marL="1314450" indent="-228600" eaLnBrk="0" hangingPunct="0">
              <a:defRPr sz="3200">
                <a:solidFill>
                  <a:schemeClr val="tx1"/>
                </a:solidFill>
                <a:latin typeface="Times New Roman" panose="02020603050405020304" pitchFamily="18" charset="0"/>
                <a:ea typeface="宋体" panose="02010600030101010101" pitchFamily="2" charset="-122"/>
              </a:defRPr>
            </a:lvl3pPr>
            <a:lvl4pPr marL="1722755" indent="-228600" eaLnBrk="0" hangingPunct="0">
              <a:defRPr sz="3200">
                <a:solidFill>
                  <a:schemeClr val="tx1"/>
                </a:solidFill>
                <a:latin typeface="Times New Roman" panose="02020603050405020304" pitchFamily="18" charset="0"/>
                <a:ea typeface="宋体" panose="02010600030101010101" pitchFamily="2" charset="-122"/>
              </a:defRPr>
            </a:lvl4pPr>
            <a:lvl5pPr marL="2130425" indent="-228600" eaLnBrk="0" hangingPunct="0">
              <a:defRPr sz="3200">
                <a:solidFill>
                  <a:schemeClr val="tx1"/>
                </a:solidFill>
                <a:latin typeface="Times New Roman" panose="02020603050405020304" pitchFamily="18" charset="0"/>
                <a:ea typeface="宋体" panose="02010600030101010101" pitchFamily="2" charset="-122"/>
              </a:defRPr>
            </a:lvl5pPr>
            <a:lvl6pPr marL="2587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448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020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59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solidFill>
                  <a:srgbClr val="FF0000"/>
                </a:solidFill>
                <a:cs typeface="Times New Roman" panose="02020603050405020304" pitchFamily="18" charset="0"/>
              </a:rPr>
              <a:t>Because she was afraid that her parents would be angry.</a:t>
            </a:r>
            <a:endParaRPr lang="en-US" altLang="zh-CN" dirty="0">
              <a:solidFill>
                <a:srgbClr val="FF0000"/>
              </a:solidFill>
              <a:cs typeface="Times New Roman" panose="02020603050405020304" pitchFamily="18" charset="0"/>
            </a:endParaRPr>
          </a:p>
        </p:txBody>
      </p:sp>
      <p:sp>
        <p:nvSpPr>
          <p:cNvPr id="3" name="Text Box 9"/>
          <p:cNvSpPr txBox="1">
            <a:spLocks noChangeArrowheads="1"/>
          </p:cNvSpPr>
          <p:nvPr>
            <p:custDataLst>
              <p:tags r:id="rId3"/>
            </p:custDataLst>
          </p:nvPr>
        </p:nvSpPr>
        <p:spPr bwMode="auto">
          <a:xfrm>
            <a:off x="179764" y="3062635"/>
            <a:ext cx="11449272" cy="2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609600" indent="-609600" eaLnBrk="1" hangingPunct="1">
              <a:lnSpc>
                <a:spcPct val="110000"/>
              </a:lnSpc>
              <a:defRPr sz="3200"/>
            </a:lvl1pPr>
            <a:lvl2pPr marL="1066800" indent="-609600" eaLnBrk="0" hangingPunct="0">
              <a:defRPr sz="3200"/>
            </a:lvl2pPr>
            <a:lvl3pPr marL="1524000" indent="-609600" eaLnBrk="0" hangingPunct="0">
              <a:defRPr sz="3200"/>
            </a:lvl3pPr>
            <a:lvl4pPr marL="1981200" indent="-609600" eaLnBrk="0" hangingPunct="0">
              <a:defRPr sz="3200"/>
            </a:lvl4pPr>
            <a:lvl5pPr marL="2438400" indent="-609600" eaLnBrk="0" hangingPunct="0">
              <a:defRPr sz="3200"/>
            </a:lvl5pPr>
            <a:lvl6pPr marL="2895600" indent="-609600" eaLnBrk="0" fontAlgn="base" hangingPunct="0">
              <a:spcBef>
                <a:spcPct val="0"/>
              </a:spcBef>
              <a:spcAft>
                <a:spcPct val="0"/>
              </a:spcAft>
              <a:defRPr sz="3200"/>
            </a:lvl6pPr>
            <a:lvl7pPr marL="3352800" indent="-609600" eaLnBrk="0" fontAlgn="base" hangingPunct="0">
              <a:spcBef>
                <a:spcPct val="0"/>
              </a:spcBef>
              <a:spcAft>
                <a:spcPct val="0"/>
              </a:spcAft>
              <a:defRPr sz="3200"/>
            </a:lvl7pPr>
            <a:lvl8pPr marL="3810000" indent="-609600" eaLnBrk="0" fontAlgn="base" hangingPunct="0">
              <a:spcBef>
                <a:spcPct val="0"/>
              </a:spcBef>
              <a:spcAft>
                <a:spcPct val="0"/>
              </a:spcAft>
              <a:defRPr sz="3200"/>
            </a:lvl8pPr>
            <a:lvl9pPr marL="4267200" indent="-609600" eaLnBrk="0" fontAlgn="base" hangingPunct="0">
              <a:spcBef>
                <a:spcPct val="0"/>
              </a:spcBef>
              <a:spcAft>
                <a:spcPct val="0"/>
              </a:spcAft>
              <a:defRPr sz="3200"/>
            </a:lvl9pPr>
          </a:lstStyle>
          <a:p>
            <a:pPr marL="444500" indent="-444500"/>
            <a:r>
              <a:rPr lang="en-US" altLang="zh-CN" dirty="0"/>
              <a:t>3. What is the first thing you should do </a:t>
            </a:r>
            <a:r>
              <a:rPr lang="en-US" altLang="zh-CN" dirty="0">
                <a:solidFill>
                  <a:srgbClr val="0000FF"/>
                </a:solidFill>
              </a:rPr>
              <a:t>when </a:t>
            </a:r>
            <a:r>
              <a:rPr lang="en-US" altLang="zh-CN" dirty="0" smtClean="0">
                <a:solidFill>
                  <a:srgbClr val="0000FF"/>
                </a:solidFill>
              </a:rPr>
              <a:t>you </a:t>
            </a:r>
            <a:r>
              <a:rPr lang="en-US" altLang="zh-CN" dirty="0">
                <a:solidFill>
                  <a:srgbClr val="0000FF"/>
                </a:solidFill>
              </a:rPr>
              <a:t>want to solve a problem</a:t>
            </a:r>
            <a:r>
              <a:rPr lang="en-US" altLang="zh-CN" dirty="0"/>
              <a:t>?</a:t>
            </a:r>
            <a:endParaRPr lang="en-US" altLang="zh-CN" dirty="0"/>
          </a:p>
          <a:p>
            <a:endParaRPr lang="en-US" altLang="zh-CN" dirty="0"/>
          </a:p>
          <a:p>
            <a:r>
              <a:rPr lang="en-US" altLang="zh-CN" dirty="0"/>
              <a:t>4. </a:t>
            </a:r>
            <a:r>
              <a:rPr lang="en-US" altLang="zh-CN" dirty="0">
                <a:solidFill>
                  <a:srgbClr val="0000FF"/>
                </a:solidFill>
              </a:rPr>
              <a:t>Why</a:t>
            </a:r>
            <a:r>
              <a:rPr lang="en-US" altLang="zh-CN" dirty="0"/>
              <a:t> can our parents give us good advice </a:t>
            </a:r>
            <a:r>
              <a:rPr lang="en-US" altLang="zh-CN" dirty="0" smtClean="0"/>
              <a:t>about </a:t>
            </a:r>
            <a:r>
              <a:rPr lang="en-US" altLang="zh-CN" dirty="0"/>
              <a:t>our problems?</a:t>
            </a:r>
            <a:endParaRPr lang="en-US" altLang="zh-CN" dirty="0"/>
          </a:p>
        </p:txBody>
      </p:sp>
      <p:sp>
        <p:nvSpPr>
          <p:cNvPr id="4" name="Text Box 5"/>
          <p:cNvSpPr txBox="1">
            <a:spLocks noChangeArrowheads="1"/>
          </p:cNvSpPr>
          <p:nvPr>
            <p:custDataLst>
              <p:tags r:id="rId4"/>
            </p:custDataLst>
          </p:nvPr>
        </p:nvSpPr>
        <p:spPr bwMode="auto">
          <a:xfrm>
            <a:off x="560262" y="4157564"/>
            <a:ext cx="9146740" cy="63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1325" indent="-441325" eaLnBrk="0" hangingPunct="0">
              <a:defRPr sz="3200">
                <a:solidFill>
                  <a:schemeClr val="tx1"/>
                </a:solidFill>
                <a:latin typeface="Times New Roman" panose="02020603050405020304" pitchFamily="18" charset="0"/>
                <a:ea typeface="宋体" panose="02010600030101010101" pitchFamily="2" charset="-122"/>
              </a:defRPr>
            </a:lvl1pPr>
            <a:lvl2pPr marL="906780" indent="-285750" eaLnBrk="0" hangingPunct="0">
              <a:defRPr sz="3200">
                <a:solidFill>
                  <a:schemeClr val="tx1"/>
                </a:solidFill>
                <a:latin typeface="Times New Roman" panose="02020603050405020304" pitchFamily="18" charset="0"/>
                <a:ea typeface="宋体" panose="02010600030101010101" pitchFamily="2" charset="-122"/>
              </a:defRPr>
            </a:lvl2pPr>
            <a:lvl3pPr marL="1314450" indent="-228600" eaLnBrk="0" hangingPunct="0">
              <a:defRPr sz="3200">
                <a:solidFill>
                  <a:schemeClr val="tx1"/>
                </a:solidFill>
                <a:latin typeface="Times New Roman" panose="02020603050405020304" pitchFamily="18" charset="0"/>
                <a:ea typeface="宋体" panose="02010600030101010101" pitchFamily="2" charset="-122"/>
              </a:defRPr>
            </a:lvl3pPr>
            <a:lvl4pPr marL="1722755" indent="-228600" eaLnBrk="0" hangingPunct="0">
              <a:defRPr sz="3200">
                <a:solidFill>
                  <a:schemeClr val="tx1"/>
                </a:solidFill>
                <a:latin typeface="Times New Roman" panose="02020603050405020304" pitchFamily="18" charset="0"/>
                <a:ea typeface="宋体" panose="02010600030101010101" pitchFamily="2" charset="-122"/>
              </a:defRPr>
            </a:lvl4pPr>
            <a:lvl5pPr marL="2130425" indent="-228600" eaLnBrk="0" hangingPunct="0">
              <a:defRPr sz="3200">
                <a:solidFill>
                  <a:schemeClr val="tx1"/>
                </a:solidFill>
                <a:latin typeface="Times New Roman" panose="02020603050405020304" pitchFamily="18" charset="0"/>
                <a:ea typeface="宋体" panose="02010600030101010101" pitchFamily="2" charset="-122"/>
              </a:defRPr>
            </a:lvl5pPr>
            <a:lvl6pPr marL="2587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448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020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59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10000"/>
              </a:lnSpc>
            </a:pPr>
            <a:r>
              <a:rPr lang="en-US" altLang="zh-CN" dirty="0">
                <a:solidFill>
                  <a:srgbClr val="FF0000"/>
                </a:solidFill>
                <a:cs typeface="Times New Roman" panose="02020603050405020304" pitchFamily="18" charset="0"/>
              </a:rPr>
              <a:t>The first step is to find someone you trust to talk to.</a:t>
            </a:r>
            <a:endParaRPr lang="en-US" altLang="zh-CN" u="sng" dirty="0">
              <a:solidFill>
                <a:srgbClr val="FF0000"/>
              </a:solidFill>
              <a:cs typeface="Times New Roman" panose="02020603050405020304" pitchFamily="18" charset="0"/>
            </a:endParaRPr>
          </a:p>
        </p:txBody>
      </p:sp>
      <p:sp>
        <p:nvSpPr>
          <p:cNvPr id="5" name="Text Box 5"/>
          <p:cNvSpPr txBox="1">
            <a:spLocks noChangeArrowheads="1"/>
          </p:cNvSpPr>
          <p:nvPr>
            <p:custDataLst>
              <p:tags r:id="rId5"/>
            </p:custDataLst>
          </p:nvPr>
        </p:nvSpPr>
        <p:spPr bwMode="auto">
          <a:xfrm>
            <a:off x="580147" y="5338896"/>
            <a:ext cx="10753364" cy="117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1325" indent="-441325" eaLnBrk="0" hangingPunct="0">
              <a:defRPr sz="3200">
                <a:solidFill>
                  <a:schemeClr val="tx1"/>
                </a:solidFill>
                <a:latin typeface="Times New Roman" panose="02020603050405020304" pitchFamily="18" charset="0"/>
                <a:ea typeface="宋体" panose="02010600030101010101" pitchFamily="2" charset="-122"/>
              </a:defRPr>
            </a:lvl1pPr>
            <a:lvl2pPr marL="906780" indent="-285750" eaLnBrk="0" hangingPunct="0">
              <a:defRPr sz="3200">
                <a:solidFill>
                  <a:schemeClr val="tx1"/>
                </a:solidFill>
                <a:latin typeface="Times New Roman" panose="02020603050405020304" pitchFamily="18" charset="0"/>
                <a:ea typeface="宋体" panose="02010600030101010101" pitchFamily="2" charset="-122"/>
              </a:defRPr>
            </a:lvl2pPr>
            <a:lvl3pPr marL="1314450" indent="-228600" eaLnBrk="0" hangingPunct="0">
              <a:defRPr sz="3200">
                <a:solidFill>
                  <a:schemeClr val="tx1"/>
                </a:solidFill>
                <a:latin typeface="Times New Roman" panose="02020603050405020304" pitchFamily="18" charset="0"/>
                <a:ea typeface="宋体" panose="02010600030101010101" pitchFamily="2" charset="-122"/>
              </a:defRPr>
            </a:lvl3pPr>
            <a:lvl4pPr marL="1722755" indent="-228600" eaLnBrk="0" hangingPunct="0">
              <a:defRPr sz="3200">
                <a:solidFill>
                  <a:schemeClr val="tx1"/>
                </a:solidFill>
                <a:latin typeface="Times New Roman" panose="02020603050405020304" pitchFamily="18" charset="0"/>
                <a:ea typeface="宋体" panose="02010600030101010101" pitchFamily="2" charset="-122"/>
              </a:defRPr>
            </a:lvl4pPr>
            <a:lvl5pPr marL="2130425" indent="-228600" eaLnBrk="0" hangingPunct="0">
              <a:defRPr sz="3200">
                <a:solidFill>
                  <a:schemeClr val="tx1"/>
                </a:solidFill>
                <a:latin typeface="Times New Roman" panose="02020603050405020304" pitchFamily="18" charset="0"/>
                <a:ea typeface="宋体" panose="02010600030101010101" pitchFamily="2" charset="-122"/>
              </a:defRPr>
            </a:lvl5pPr>
            <a:lvl6pPr marL="2587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448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020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59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10000"/>
              </a:lnSpc>
            </a:pPr>
            <a:r>
              <a:rPr lang="en-US" altLang="zh-CN" dirty="0">
                <a:solidFill>
                  <a:srgbClr val="FF0000"/>
                </a:solidFill>
                <a:cs typeface="Times New Roman" panose="02020603050405020304" pitchFamily="18" charset="0"/>
              </a:rPr>
              <a:t>Because our parents have more experience than us, and are always there to help us.</a:t>
            </a:r>
            <a:endParaRPr lang="en-US" altLang="zh-CN" u="sng" dirty="0">
              <a:solidFill>
                <a:srgbClr val="FF0000"/>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Language Points</a:t>
            </a:r>
            <a:endParaRPr lang="en-US" altLang="zh-CN"/>
          </a:p>
        </p:txBody>
      </p:sp>
      <p:sp>
        <p:nvSpPr>
          <p:cNvPr id="3" name="内容占位符 2"/>
          <p:cNvSpPr>
            <a:spLocks noGrp="1"/>
          </p:cNvSpPr>
          <p:nvPr>
            <p:ph idx="1"/>
          </p:nvPr>
        </p:nvSpPr>
        <p:spPr/>
        <p:txBody>
          <a:bodyPr/>
          <a:p>
            <a:pPr marL="0" indent="0">
              <a:buNone/>
            </a:pPr>
            <a:r>
              <a:rPr lang="zh-CN" altLang="en-US">
                <a:solidFill>
                  <a:schemeClr val="tx1"/>
                </a:solidFill>
              </a:rPr>
              <a:t>Students these days often have a lot of </a:t>
            </a:r>
            <a:r>
              <a:rPr lang="zh-CN" altLang="en-US">
                <a:solidFill>
                  <a:srgbClr val="FF0000"/>
                </a:solidFill>
              </a:rPr>
              <a:t>worries. </a:t>
            </a:r>
            <a:r>
              <a:rPr lang="zh-CN" altLang="en-US"/>
              <a:t>Sometimes they </a:t>
            </a:r>
            <a:r>
              <a:rPr lang="zh-CN" altLang="en-US">
                <a:solidFill>
                  <a:srgbClr val="FF0000"/>
                </a:solidFill>
              </a:rPr>
              <a:t>have problems with</a:t>
            </a:r>
            <a:r>
              <a:rPr lang="zh-CN" altLang="en-US"/>
              <a:t> their </a:t>
            </a:r>
            <a:r>
              <a:rPr lang="zh-CN" altLang="en-US">
                <a:solidFill>
                  <a:srgbClr val="FF0000"/>
                </a:solidFill>
              </a:rPr>
              <a:t>schoolwork</a:t>
            </a:r>
            <a:r>
              <a:rPr lang="zh-CN" altLang="en-US"/>
              <a:t>, and sometimes with their friends. </a:t>
            </a:r>
            <a:r>
              <a:rPr lang="en-US" altLang="zh-CN"/>
              <a:t>What can they do about this? </a:t>
            </a:r>
            <a:r>
              <a:rPr lang="zh-CN" altLang="en-US"/>
              <a:t>Some people think the worst thing is to do nothing. Laura Mills, a </a:t>
            </a:r>
            <a:r>
              <a:rPr lang="zh-CN" altLang="en-US">
                <a:solidFill>
                  <a:srgbClr val="FF0000"/>
                </a:solidFill>
              </a:rPr>
              <a:t>teenager</a:t>
            </a:r>
            <a:r>
              <a:rPr lang="zh-CN" altLang="en-US"/>
              <a:t> from Washington, </a:t>
            </a:r>
            <a:r>
              <a:rPr lang="zh-CN" altLang="en-US">
                <a:solidFill>
                  <a:srgbClr val="FF0000"/>
                </a:solidFill>
              </a:rPr>
              <a:t>agree</a:t>
            </a:r>
            <a:r>
              <a:rPr lang="zh-CN" altLang="en-US"/>
              <a:t>s. “Problems and worrie</a:t>
            </a:r>
            <a:r>
              <a:rPr lang="zh-CN" altLang="en-US">
                <a:solidFill>
                  <a:schemeClr val="tx1"/>
                </a:solidFill>
              </a:rPr>
              <a:t>s are normal in life,” says Laura. “But I think talking to someone helps a lot. Unless we talk to someone, we’ll certainly feel worse.”</a:t>
            </a:r>
            <a:r>
              <a:rPr lang="zh-CN" altLang="en-US"/>
              <a:t>              </a:t>
            </a:r>
            <a:endParaRPr lang="zh-CN" altLang="en-US"/>
          </a:p>
        </p:txBody>
      </p:sp>
    </p:spTree>
  </p:cSld>
  <p:clrMapOvr>
    <a:masterClrMapping/>
  </p:clrMapOvr>
  <p:transition>
    <p:wheel spokes="2"/>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Language Points</a:t>
            </a:r>
            <a:endParaRPr lang="en-US" altLang="zh-CN"/>
          </a:p>
        </p:txBody>
      </p:sp>
      <p:sp>
        <p:nvSpPr>
          <p:cNvPr id="3" name="内容占位符 2"/>
          <p:cNvSpPr>
            <a:spLocks noGrp="1"/>
          </p:cNvSpPr>
          <p:nvPr>
            <p:ph idx="1"/>
          </p:nvPr>
        </p:nvSpPr>
        <p:spPr/>
        <p:txBody>
          <a:bodyPr/>
          <a:p>
            <a:pPr marL="0" indent="0">
              <a:buNone/>
            </a:pPr>
            <a:r>
              <a:rPr lang="zh-CN" altLang="en-US"/>
              <a:t>Laura once lost her</a:t>
            </a:r>
            <a:r>
              <a:rPr lang="zh-CN" altLang="en-US">
                <a:solidFill>
                  <a:schemeClr val="tx1"/>
                </a:solidFill>
              </a:rPr>
              <a:t> wallet</a:t>
            </a:r>
            <a:r>
              <a:rPr lang="zh-CN" altLang="en-US"/>
              <a:t>, and worried for days. She </a:t>
            </a:r>
            <a:r>
              <a:rPr lang="zh-CN" altLang="en-US">
                <a:solidFill>
                  <a:srgbClr val="FF0000"/>
                </a:solidFill>
              </a:rPr>
              <a:t>was afraid to</a:t>
            </a:r>
            <a:r>
              <a:rPr lang="zh-CN" altLang="en-US">
                <a:solidFill>
                  <a:srgbClr val="0000FF"/>
                </a:solidFill>
              </a:rPr>
              <a:t> tell her parents about it</a:t>
            </a:r>
            <a:r>
              <a:rPr lang="zh-CN" altLang="en-US"/>
              <a:t>. She even walked three </a:t>
            </a:r>
            <a:r>
              <a:rPr lang="zh-CN" altLang="en-US">
                <a:solidFill>
                  <a:srgbClr val="FF0000"/>
                </a:solidFill>
              </a:rPr>
              <a:t>mile</a:t>
            </a:r>
            <a:r>
              <a:rPr lang="zh-CN" altLang="en-US"/>
              <a:t>s to school each day because she didn’t have any money. She just </a:t>
            </a:r>
            <a:r>
              <a:rPr lang="zh-CN" altLang="en-US">
                <a:solidFill>
                  <a:srgbClr val="FF0000"/>
                </a:solidFill>
              </a:rPr>
              <a:t>kept thinking</a:t>
            </a:r>
            <a:r>
              <a:rPr lang="zh-CN" altLang="en-US"/>
              <a:t>，“If I tell my parents, they’ll be</a:t>
            </a:r>
            <a:r>
              <a:rPr lang="zh-CN" altLang="en-US">
                <a:solidFill>
                  <a:schemeClr val="tx1"/>
                </a:solidFill>
              </a:rPr>
              <a:t> angry</a:t>
            </a:r>
            <a:r>
              <a:rPr lang="zh-CN" altLang="en-US"/>
              <a:t>!”  In the end, she talked to her parents and they were really</a:t>
            </a:r>
            <a:r>
              <a:rPr lang="zh-CN" altLang="en-US">
                <a:solidFill>
                  <a:schemeClr val="tx1"/>
                </a:solidFill>
              </a:rPr>
              <a:t> understanding.</a:t>
            </a:r>
            <a:r>
              <a:rPr lang="zh-CN" altLang="en-US"/>
              <a:t> Her dad said he sometimes </a:t>
            </a:r>
            <a:r>
              <a:rPr lang="zh-CN" altLang="en-US">
                <a:solidFill>
                  <a:srgbClr val="FF0000"/>
                </a:solidFill>
              </a:rPr>
              <a:t>made careless mistakes</a:t>
            </a:r>
            <a:r>
              <a:rPr lang="zh-CN" altLang="en-US"/>
              <a:t> </a:t>
            </a:r>
            <a:r>
              <a:rPr lang="zh-CN" altLang="en-US">
                <a:solidFill>
                  <a:srgbClr val="0000FF"/>
                </a:solidFill>
              </a:rPr>
              <a:t>himself</a:t>
            </a:r>
            <a:r>
              <a:rPr lang="zh-CN" altLang="en-US"/>
              <a:t>. They </a:t>
            </a:r>
            <a:r>
              <a:rPr lang="zh-CN" altLang="en-US">
                <a:solidFill>
                  <a:srgbClr val="FF0000"/>
                </a:solidFill>
              </a:rPr>
              <a:t>got her a new wallet</a:t>
            </a:r>
            <a:r>
              <a:rPr lang="zh-CN" altLang="en-US"/>
              <a:t> and asked her to be more careful. “I will always remember to share my problems in the future!” Laura says.</a:t>
            </a:r>
            <a:endParaRPr lang="zh-CN" altLang="en-US"/>
          </a:p>
        </p:txBody>
      </p:sp>
    </p:spTree>
  </p:cSld>
  <p:clrMapOvr>
    <a:masterClrMapping/>
  </p:clrMapOvr>
  <p:transition>
    <p:wheel spokes="2"/>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Language Points</a:t>
            </a:r>
            <a:endParaRPr lang="en-US" altLang="zh-CN"/>
          </a:p>
        </p:txBody>
      </p:sp>
      <p:sp>
        <p:nvSpPr>
          <p:cNvPr id="3" name="内容占位符 2"/>
          <p:cNvSpPr>
            <a:spLocks noGrp="1"/>
          </p:cNvSpPr>
          <p:nvPr>
            <p:ph idx="1"/>
          </p:nvPr>
        </p:nvSpPr>
        <p:spPr>
          <a:xfrm>
            <a:off x="623570" y="1412875"/>
            <a:ext cx="10972800" cy="4966335"/>
          </a:xfrm>
        </p:spPr>
        <p:txBody>
          <a:bodyPr/>
          <a:p>
            <a:pPr marL="0" indent="0">
              <a:buNone/>
            </a:pPr>
            <a:r>
              <a:rPr lang="zh-CN" altLang="en-US"/>
              <a:t>Robert Hunt </a:t>
            </a:r>
            <a:r>
              <a:rPr lang="zh-CN" altLang="en-US">
                <a:solidFill>
                  <a:srgbClr val="FF0000"/>
                </a:solidFill>
              </a:rPr>
              <a:t>advises students about common problems</a:t>
            </a:r>
            <a:r>
              <a:rPr lang="zh-CN" altLang="en-US"/>
              <a:t>. He feels </a:t>
            </a:r>
            <a:r>
              <a:rPr lang="zh-CN" altLang="en-US">
                <a:solidFill>
                  <a:srgbClr val="0000FF"/>
                </a:solidFill>
              </a:rPr>
              <a:t>the same</a:t>
            </a:r>
            <a:r>
              <a:rPr lang="zh-CN" altLang="en-US"/>
              <a:t> way </a:t>
            </a:r>
            <a:r>
              <a:rPr lang="zh-CN" altLang="en-US">
                <a:solidFill>
                  <a:srgbClr val="0000FF"/>
                </a:solidFill>
              </a:rPr>
              <a:t>as</a:t>
            </a:r>
            <a:r>
              <a:rPr lang="zh-CN" altLang="en-US"/>
              <a:t> Laura. “</a:t>
            </a:r>
            <a:r>
              <a:rPr lang="zh-CN" altLang="en-US">
                <a:solidFill>
                  <a:srgbClr val="FF0000"/>
                </a:solidFill>
              </a:rPr>
              <a:t>It is best not to</a:t>
            </a:r>
            <a:r>
              <a:rPr lang="zh-CN" altLang="en-US"/>
              <a:t> </a:t>
            </a:r>
            <a:r>
              <a:rPr lang="zh-CN" altLang="en-US">
                <a:solidFill>
                  <a:srgbClr val="0000FF"/>
                </a:solidFill>
              </a:rPr>
              <a:t>run away from</a:t>
            </a:r>
            <a:r>
              <a:rPr lang="zh-CN" altLang="en-US"/>
              <a:t> our problems. We should always </a:t>
            </a:r>
            <a:r>
              <a:rPr lang="zh-CN" altLang="en-US">
                <a:solidFill>
                  <a:srgbClr val="FF0000"/>
                </a:solidFill>
              </a:rPr>
              <a:t>try to solve them</a:t>
            </a:r>
            <a:r>
              <a:rPr lang="zh-CN" altLang="en-US"/>
              <a:t>.” He thinks </a:t>
            </a:r>
            <a:r>
              <a:rPr lang="zh-CN" altLang="en-US">
                <a:solidFill>
                  <a:srgbClr val="FF0000"/>
                </a:solidFill>
              </a:rPr>
              <a:t>the first step is to find someone you trust to talk to</a:t>
            </a:r>
            <a:r>
              <a:rPr lang="zh-CN" altLang="en-US"/>
              <a:t>. This person doesn’t </a:t>
            </a:r>
            <a:r>
              <a:rPr lang="zh-CN" altLang="en-US">
                <a:solidFill>
                  <a:srgbClr val="FF0000"/>
                </a:solidFill>
              </a:rPr>
              <a:t>need to be an expert</a:t>
            </a:r>
            <a:r>
              <a:rPr lang="zh-CN" altLang="en-US"/>
              <a:t> like himself. Students often forget that their parents have more </a:t>
            </a:r>
            <a:r>
              <a:rPr lang="zh-CN" altLang="en-US">
                <a:solidFill>
                  <a:srgbClr val="FF0000"/>
                </a:solidFill>
              </a:rPr>
              <a:t>experience</a:t>
            </a:r>
            <a:r>
              <a:rPr lang="zh-CN" altLang="en-US"/>
              <a:t>, and </a:t>
            </a:r>
            <a:r>
              <a:rPr lang="zh-CN" altLang="en-US">
                <a:solidFill>
                  <a:srgbClr val="FF0000"/>
                </a:solidFill>
              </a:rPr>
              <a:t>are always there to help them</a:t>
            </a:r>
            <a:r>
              <a:rPr lang="zh-CN" altLang="en-US"/>
              <a:t>. In English, we say that </a:t>
            </a:r>
            <a:r>
              <a:rPr lang="zh-CN" altLang="en-US">
                <a:solidFill>
                  <a:srgbClr val="FF0000"/>
                </a:solidFill>
              </a:rPr>
              <a:t>sharing a problem is like cutting it in half</a:t>
            </a:r>
            <a:r>
              <a:rPr lang="zh-CN" altLang="en-US"/>
              <a:t>. So you</a:t>
            </a:r>
            <a:r>
              <a:rPr lang="zh-CN" altLang="en-US">
                <a:solidFill>
                  <a:srgbClr val="FF0000"/>
                </a:solidFill>
              </a:rPr>
              <a:t>’re halfway to solving a problem</a:t>
            </a:r>
            <a:r>
              <a:rPr lang="zh-CN" altLang="en-US"/>
              <a:t> just </a:t>
            </a:r>
            <a:r>
              <a:rPr lang="zh-CN" altLang="en-US">
                <a:solidFill>
                  <a:srgbClr val="0000FF"/>
                </a:solidFill>
              </a:rPr>
              <a:t>by</a:t>
            </a:r>
            <a:r>
              <a:rPr lang="zh-CN" altLang="en-US"/>
              <a:t> talking to someone about it!</a:t>
            </a:r>
            <a:endParaRPr lang="zh-CN" altLang="en-US"/>
          </a:p>
        </p:txBody>
      </p:sp>
    </p:spTree>
  </p:cSld>
  <p:clrMapOvr>
    <a:masterClrMapping/>
  </p:clrMapOvr>
  <p:transition>
    <p:wheel spokes="2"/>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微信图片_20240103093834"/>
          <p:cNvPicPr>
            <a:picLocks noChangeAspect="1"/>
          </p:cNvPicPr>
          <p:nvPr>
            <p:ph idx="1"/>
          </p:nvPr>
        </p:nvPicPr>
        <p:blipFill>
          <a:blip r:embed="rId1"/>
          <a:stretch>
            <a:fillRect/>
          </a:stretch>
        </p:blipFill>
        <p:spPr>
          <a:xfrm>
            <a:off x="407670" y="183515"/>
            <a:ext cx="11642090" cy="5942965"/>
          </a:xfrm>
          <a:prstGeom prst="rect">
            <a:avLst/>
          </a:prstGeom>
        </p:spPr>
      </p:pic>
      <p:sp>
        <p:nvSpPr>
          <p:cNvPr id="13" name="矩形 12"/>
          <p:cNvSpPr/>
          <p:nvPr>
            <p:custDataLst>
              <p:tags r:id="rId2"/>
            </p:custDataLst>
          </p:nvPr>
        </p:nvSpPr>
        <p:spPr>
          <a:xfrm>
            <a:off x="7608570" y="1052830"/>
            <a:ext cx="3306445" cy="706755"/>
          </a:xfrm>
          <a:prstGeom prst="rect">
            <a:avLst/>
          </a:prstGeom>
        </p:spPr>
        <p:txBody>
          <a:bodyPr wrap="square">
            <a:spAutoFit/>
          </a:bodyPr>
          <a:p>
            <a:r>
              <a:rPr lang="en-US" altLang="zh-CN" sz="2000" dirty="0">
                <a:solidFill>
                  <a:srgbClr val="FF0000"/>
                </a:solidFill>
                <a:cs typeface="Times New Roman" panose="02020603050405020304" pitchFamily="18" charset="0"/>
              </a:rPr>
              <a:t>have problems </a:t>
            </a:r>
            <a:endParaRPr lang="en-US" altLang="zh-CN" sz="2000" dirty="0">
              <a:solidFill>
                <a:srgbClr val="FF0000"/>
              </a:solidFill>
              <a:cs typeface="Times New Roman" panose="02020603050405020304" pitchFamily="18" charset="0"/>
            </a:endParaRPr>
          </a:p>
          <a:p>
            <a:r>
              <a:rPr lang="en-US" altLang="zh-CN" sz="2000" dirty="0">
                <a:solidFill>
                  <a:srgbClr val="FF0000"/>
                </a:solidFill>
                <a:cs typeface="Times New Roman" panose="02020603050405020304" pitchFamily="18" charset="0"/>
              </a:rPr>
              <a:t>with their schoolwork</a:t>
            </a:r>
            <a:endParaRPr lang="en-US" altLang="zh-CN" sz="2000" dirty="0">
              <a:solidFill>
                <a:srgbClr val="FF0000"/>
              </a:solidFill>
              <a:cs typeface="Times New Roman" panose="02020603050405020304" pitchFamily="18" charset="0"/>
            </a:endParaRPr>
          </a:p>
        </p:txBody>
      </p:sp>
      <p:sp>
        <p:nvSpPr>
          <p:cNvPr id="3" name="矩形 2"/>
          <p:cNvSpPr/>
          <p:nvPr>
            <p:custDataLst>
              <p:tags r:id="rId3"/>
            </p:custDataLst>
          </p:nvPr>
        </p:nvSpPr>
        <p:spPr>
          <a:xfrm>
            <a:off x="1631950" y="4149725"/>
            <a:ext cx="3306445" cy="706755"/>
          </a:xfrm>
          <a:prstGeom prst="rect">
            <a:avLst/>
          </a:prstGeom>
        </p:spPr>
        <p:txBody>
          <a:bodyPr wrap="square">
            <a:spAutoFit/>
          </a:bodyPr>
          <a:p>
            <a:r>
              <a:rPr lang="en-US" altLang="zh-CN" sz="2000" dirty="0">
                <a:solidFill>
                  <a:srgbClr val="FF0000"/>
                </a:solidFill>
                <a:cs typeface="Times New Roman" panose="02020603050405020304" pitchFamily="18" charset="0"/>
              </a:rPr>
              <a:t>She once lost </a:t>
            </a:r>
            <a:endParaRPr lang="en-US" altLang="zh-CN" sz="2000" dirty="0">
              <a:solidFill>
                <a:srgbClr val="FF0000"/>
              </a:solidFill>
              <a:cs typeface="Times New Roman" panose="02020603050405020304" pitchFamily="18" charset="0"/>
            </a:endParaRPr>
          </a:p>
          <a:p>
            <a:r>
              <a:rPr lang="en-US" altLang="zh-CN" sz="2000" dirty="0">
                <a:solidFill>
                  <a:srgbClr val="FF0000"/>
                </a:solidFill>
                <a:cs typeface="Times New Roman" panose="02020603050405020304" pitchFamily="18" charset="0"/>
              </a:rPr>
              <a:t>her wallet</a:t>
            </a:r>
            <a:endParaRPr lang="en-US" altLang="zh-CN" sz="2000" dirty="0">
              <a:solidFill>
                <a:srgbClr val="FF0000"/>
              </a:solidFill>
              <a:cs typeface="Times New Roman" panose="02020603050405020304" pitchFamily="18" charset="0"/>
            </a:endParaRPr>
          </a:p>
        </p:txBody>
      </p:sp>
      <p:sp>
        <p:nvSpPr>
          <p:cNvPr id="5" name="矩形 4"/>
          <p:cNvSpPr/>
          <p:nvPr>
            <p:custDataLst>
              <p:tags r:id="rId4"/>
            </p:custDataLst>
          </p:nvPr>
        </p:nvSpPr>
        <p:spPr>
          <a:xfrm>
            <a:off x="9208770" y="3644265"/>
            <a:ext cx="2559050" cy="398780"/>
          </a:xfrm>
          <a:prstGeom prst="rect">
            <a:avLst/>
          </a:prstGeom>
        </p:spPr>
        <p:txBody>
          <a:bodyPr wrap="square">
            <a:spAutoFit/>
          </a:bodyPr>
          <a:p>
            <a:r>
              <a:rPr lang="en-US" altLang="zh-CN" sz="2000" dirty="0">
                <a:solidFill>
                  <a:srgbClr val="FF0000"/>
                </a:solidFill>
                <a:cs typeface="Times New Roman" panose="02020603050405020304" pitchFamily="18" charset="0"/>
              </a:rPr>
              <a:t>to be more careful</a:t>
            </a:r>
            <a:endParaRPr lang="en-US" altLang="zh-CN" sz="2000" dirty="0">
              <a:solidFill>
                <a:srgbClr val="FF0000"/>
              </a:solidFill>
              <a:cs typeface="Times New Roman" panose="02020603050405020304" pitchFamily="18" charset="0"/>
            </a:endParaRPr>
          </a:p>
        </p:txBody>
      </p:sp>
      <p:sp>
        <p:nvSpPr>
          <p:cNvPr id="6" name="矩形 5"/>
          <p:cNvSpPr/>
          <p:nvPr>
            <p:custDataLst>
              <p:tags r:id="rId5"/>
            </p:custDataLst>
          </p:nvPr>
        </p:nvSpPr>
        <p:spPr>
          <a:xfrm>
            <a:off x="4799965" y="4724400"/>
            <a:ext cx="1960880" cy="706755"/>
          </a:xfrm>
          <a:prstGeom prst="rect">
            <a:avLst/>
          </a:prstGeom>
          <a:solidFill>
            <a:schemeClr val="accent1">
              <a:alpha val="84000"/>
            </a:schemeClr>
          </a:solidFill>
        </p:spPr>
        <p:txBody>
          <a:bodyPr wrap="square">
            <a:spAutoFit/>
          </a:bodyPr>
          <a:p>
            <a:r>
              <a:rPr lang="en-US" altLang="zh-CN" sz="2000" dirty="0">
                <a:solidFill>
                  <a:srgbClr val="FF0000"/>
                </a:solidFill>
                <a:cs typeface="Times New Roman" panose="02020603050405020304" pitchFamily="18" charset="0"/>
              </a:rPr>
              <a:t>run away from</a:t>
            </a:r>
            <a:endParaRPr lang="en-US" altLang="zh-CN" sz="2000" dirty="0">
              <a:solidFill>
                <a:srgbClr val="FF0000"/>
              </a:solidFill>
              <a:cs typeface="Times New Roman" panose="02020603050405020304" pitchFamily="18" charset="0"/>
            </a:endParaRPr>
          </a:p>
          <a:p>
            <a:r>
              <a:rPr lang="en-US" altLang="zh-CN" sz="2000" dirty="0">
                <a:solidFill>
                  <a:srgbClr val="FF0000"/>
                </a:solidFill>
                <a:cs typeface="Times New Roman" panose="02020603050405020304" pitchFamily="18" charset="0"/>
              </a:rPr>
              <a:t>our problems</a:t>
            </a:r>
            <a:endParaRPr lang="en-US" altLang="zh-CN" sz="2000" dirty="0">
              <a:solidFill>
                <a:srgbClr val="FF0000"/>
              </a:solidFill>
              <a:cs typeface="Times New Roman" panose="02020603050405020304" pitchFamily="18" charset="0"/>
            </a:endParaRPr>
          </a:p>
        </p:txBody>
      </p:sp>
      <p:sp>
        <p:nvSpPr>
          <p:cNvPr id="7" name="矩形 6"/>
          <p:cNvSpPr/>
          <p:nvPr>
            <p:custDataLst>
              <p:tags r:id="rId6"/>
            </p:custDataLst>
          </p:nvPr>
        </p:nvSpPr>
        <p:spPr>
          <a:xfrm>
            <a:off x="3432175" y="5661025"/>
            <a:ext cx="3306445" cy="706755"/>
          </a:xfrm>
          <a:prstGeom prst="rect">
            <a:avLst/>
          </a:prstGeom>
        </p:spPr>
        <p:txBody>
          <a:bodyPr wrap="square">
            <a:spAutoFit/>
          </a:bodyPr>
          <a:p>
            <a:r>
              <a:rPr lang="en-US" altLang="zh-CN" sz="2000" dirty="0">
                <a:solidFill>
                  <a:srgbClr val="FF0000"/>
                </a:solidFill>
                <a:cs typeface="Times New Roman" panose="02020603050405020304" pitchFamily="18" charset="0"/>
              </a:rPr>
              <a:t>halfway to </a:t>
            </a:r>
            <a:endParaRPr lang="en-US" altLang="zh-CN" sz="2000" dirty="0">
              <a:solidFill>
                <a:srgbClr val="FF0000"/>
              </a:solidFill>
              <a:cs typeface="Times New Roman" panose="02020603050405020304" pitchFamily="18" charset="0"/>
            </a:endParaRPr>
          </a:p>
          <a:p>
            <a:r>
              <a:rPr lang="en-US" altLang="zh-CN" sz="2000" dirty="0">
                <a:solidFill>
                  <a:srgbClr val="FF0000"/>
                </a:solidFill>
                <a:cs typeface="Times New Roman" panose="02020603050405020304" pitchFamily="18" charset="0"/>
              </a:rPr>
              <a:t>solving a problem</a:t>
            </a:r>
            <a:endParaRPr lang="en-US" altLang="zh-CN" sz="2000" dirty="0">
              <a:solidFill>
                <a:srgbClr val="FF0000"/>
              </a:solidFill>
              <a:cs typeface="Times New Roman" panose="02020603050405020304" pitchFamily="18" charset="0"/>
            </a:endParaRPr>
          </a:p>
        </p:txBody>
      </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p:tgtEl>
                                          <p:spTgt spid="1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3">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additive="base">
                                        <p:cTn id="11" dur="500"/>
                                        <p:tgtEl>
                                          <p:spTgt spid="1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 calcmode="lin" valueType="num">
                                      <p:cBhvr additive="base">
                                        <p:cTn id="29"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 calcmode="lin" valueType="num">
                                      <p:cBhvr additive="base">
                                        <p:cTn id="35"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36" dur="500"/>
                                        <p:tgtEl>
                                          <p:spTgt spid="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 calcmode="lin" valueType="num">
                                      <p:cBhvr additive="base">
                                        <p:cTn id="41"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42" dur="5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 calcmode="lin" valueType="num">
                                      <p:cBhvr additive="base">
                                        <p:cTn id="47"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48" dur="500"/>
                                        <p:tgtEl>
                                          <p:spTgt spid="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anim calcmode="lin" valueType="num">
                                      <p:cBhvr additive="base">
                                        <p:cTn id="53"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54"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1395603" y="65459"/>
            <a:ext cx="8928794"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dirty="0">
                <a:solidFill>
                  <a:srgbClr val="0000FF"/>
                </a:solidFill>
                <a:latin typeface="Arial" panose="020B0604020202020204" pitchFamily="34" charset="0"/>
                <a:cs typeface="Times New Roman" panose="02020603050405020304" pitchFamily="18" charset="0"/>
              </a:rPr>
              <a:t>Fill in the blanks with the phrases in the box.   </a:t>
            </a:r>
            <a:endParaRPr lang="en-US" altLang="zh-CN" dirty="0">
              <a:solidFill>
                <a:srgbClr val="0000FF"/>
              </a:solidFill>
              <a:latin typeface="Arial" panose="020B0604020202020204" pitchFamily="34" charset="0"/>
              <a:cs typeface="Times New Roman" panose="02020603050405020304" pitchFamily="18" charset="0"/>
            </a:endParaRPr>
          </a:p>
        </p:txBody>
      </p:sp>
      <p:sp>
        <p:nvSpPr>
          <p:cNvPr id="8" name="Text Box 5"/>
          <p:cNvSpPr txBox="1">
            <a:spLocks noChangeArrowheads="1"/>
          </p:cNvSpPr>
          <p:nvPr/>
        </p:nvSpPr>
        <p:spPr bwMode="auto">
          <a:xfrm>
            <a:off x="167640" y="591820"/>
            <a:ext cx="11880850" cy="101473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cs typeface="Times New Roman" panose="02020603050405020304" pitchFamily="18" charset="0"/>
              </a:rPr>
              <a:t>discuss your problems      tell her parents           unless you talk                      </a:t>
            </a:r>
            <a:endParaRPr lang="en-US" altLang="zh-CN" sz="2800" dirty="0">
              <a:cs typeface="Times New Roman" panose="02020603050405020304" pitchFamily="18" charset="0"/>
            </a:endParaRPr>
          </a:p>
          <a:p>
            <a:pPr eaLnBrk="1" hangingPunct="1"/>
            <a:r>
              <a:rPr lang="en-US" altLang="zh-CN" sz="2800" dirty="0">
                <a:cs typeface="Times New Roman" panose="02020603050405020304" pitchFamily="18" charset="0"/>
              </a:rPr>
              <a:t>run away from        talk to someone        share her problems     to do nothing </a:t>
            </a:r>
            <a:r>
              <a:rPr lang="en-US" altLang="zh-CN" dirty="0">
                <a:cs typeface="Times New Roman" panose="02020603050405020304" pitchFamily="18" charset="0"/>
              </a:rPr>
              <a:t> </a:t>
            </a:r>
            <a:endParaRPr lang="en-US" altLang="zh-CN" u="sng" dirty="0">
              <a:cs typeface="Times New Roman" panose="02020603050405020304" pitchFamily="18" charset="0"/>
            </a:endParaRPr>
          </a:p>
        </p:txBody>
      </p:sp>
      <p:sp>
        <p:nvSpPr>
          <p:cNvPr id="2" name="Text Box 6"/>
          <p:cNvSpPr txBox="1">
            <a:spLocks noChangeArrowheads="1"/>
          </p:cNvSpPr>
          <p:nvPr/>
        </p:nvSpPr>
        <p:spPr bwMode="auto">
          <a:xfrm>
            <a:off x="308610" y="1350645"/>
            <a:ext cx="116459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dirty="0">
                <a:cs typeface="Times New Roman" panose="02020603050405020304" pitchFamily="18" charset="0"/>
              </a:rPr>
              <a:t>Students often have a lot of problems and worries. Laura Mills thinks the worst thing is _____________. She thinks you’ll feel worse if you don’t </a:t>
            </a:r>
            <a:r>
              <a:rPr lang="en-US" altLang="zh-CN" sz="2800" dirty="0">
                <a:solidFill>
                  <a:srgbClr val="0000FF"/>
                </a:solidFill>
                <a:cs typeface="Times New Roman" panose="02020603050405020304" pitchFamily="18" charset="0"/>
              </a:rPr>
              <a:t>______________ about your problems</a:t>
            </a:r>
            <a:r>
              <a:rPr lang="en-US" altLang="zh-CN" sz="2800" dirty="0">
                <a:cs typeface="Times New Roman" panose="02020603050405020304" pitchFamily="18" charset="0"/>
              </a:rPr>
              <a:t>. </a:t>
            </a:r>
            <a:endParaRPr lang="en-US" altLang="zh-CN" sz="2800" dirty="0">
              <a:cs typeface="Times New Roman" panose="02020603050405020304" pitchFamily="18" charset="0"/>
            </a:endParaRPr>
          </a:p>
        </p:txBody>
      </p:sp>
      <p:sp>
        <p:nvSpPr>
          <p:cNvPr id="3" name="Text Box 6"/>
          <p:cNvSpPr txBox="1">
            <a:spLocks noChangeArrowheads="1"/>
          </p:cNvSpPr>
          <p:nvPr/>
        </p:nvSpPr>
        <p:spPr bwMode="auto">
          <a:xfrm>
            <a:off x="2398782" y="1822820"/>
            <a:ext cx="2663006"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42950" indent="-742950"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dirty="0">
                <a:solidFill>
                  <a:srgbClr val="FF0000"/>
                </a:solidFill>
                <a:cs typeface="Times New Roman" panose="02020603050405020304" pitchFamily="18" charset="0"/>
              </a:rPr>
              <a:t>to do nothing</a:t>
            </a:r>
            <a:endParaRPr lang="en-US" altLang="zh-CN" dirty="0">
              <a:solidFill>
                <a:srgbClr val="FF0000"/>
              </a:solidFill>
              <a:cs typeface="Times New Roman" panose="02020603050405020304" pitchFamily="18" charset="0"/>
            </a:endParaRPr>
          </a:p>
        </p:txBody>
      </p:sp>
      <p:sp>
        <p:nvSpPr>
          <p:cNvPr id="7" name="Text Box 5"/>
          <p:cNvSpPr txBox="1">
            <a:spLocks noChangeArrowheads="1"/>
          </p:cNvSpPr>
          <p:nvPr/>
        </p:nvSpPr>
        <p:spPr bwMode="auto">
          <a:xfrm>
            <a:off x="147419" y="2315835"/>
            <a:ext cx="3168154"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solidFill>
                  <a:srgbClr val="FF0000"/>
                </a:solidFill>
                <a:cs typeface="Times New Roman" panose="02020603050405020304" pitchFamily="18" charset="0"/>
              </a:rPr>
              <a:t>talk to someone</a:t>
            </a:r>
            <a:endParaRPr lang="en-US" altLang="zh-CN" u="sng" dirty="0">
              <a:solidFill>
                <a:srgbClr val="FF0000"/>
              </a:solidFill>
              <a:cs typeface="Times New Roman" panose="02020603050405020304" pitchFamily="18"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 y="-8890"/>
            <a:ext cx="716915" cy="716915"/>
          </a:xfrm>
          <a:prstGeom prst="rect">
            <a:avLst/>
          </a:prstGeom>
        </p:spPr>
      </p:pic>
      <p:sp>
        <p:nvSpPr>
          <p:cNvPr id="4" name="Text Box 6"/>
          <p:cNvSpPr txBox="1">
            <a:spLocks noChangeArrowheads="1"/>
          </p:cNvSpPr>
          <p:nvPr>
            <p:custDataLst>
              <p:tags r:id="rId3"/>
            </p:custDataLst>
          </p:nvPr>
        </p:nvSpPr>
        <p:spPr bwMode="auto">
          <a:xfrm>
            <a:off x="165100" y="2745105"/>
            <a:ext cx="11790045" cy="21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dirty="0">
                <a:cs typeface="Times New Roman" panose="02020603050405020304" pitchFamily="18" charset="0"/>
              </a:rPr>
              <a:t>Laura remembers that she once lost her wallet and </a:t>
            </a:r>
            <a:r>
              <a:rPr lang="en-US" altLang="zh-CN" sz="2800" dirty="0">
                <a:solidFill>
                  <a:srgbClr val="0000FF"/>
                </a:solidFill>
                <a:cs typeface="Times New Roman" panose="02020603050405020304" pitchFamily="18" charset="0"/>
              </a:rPr>
              <a:t>was afraid to _______________</a:t>
            </a:r>
            <a:r>
              <a:rPr lang="en-US" altLang="zh-CN" sz="2800" dirty="0">
                <a:cs typeface="Times New Roman" panose="02020603050405020304" pitchFamily="18" charset="0"/>
              </a:rPr>
              <a:t> about it. Now she believes you cannot feel better _____________ to someone. She says she will always __________________ in the future. Robert Hunt </a:t>
            </a:r>
            <a:r>
              <a:rPr lang="en-US" altLang="zh-CN" sz="2800" dirty="0">
                <a:solidFill>
                  <a:srgbClr val="0000FF"/>
                </a:solidFill>
                <a:cs typeface="Times New Roman" panose="02020603050405020304" pitchFamily="18" charset="0"/>
              </a:rPr>
              <a:t>agrees with</a:t>
            </a:r>
            <a:r>
              <a:rPr lang="en-US" altLang="zh-CN" sz="2800" dirty="0">
                <a:cs typeface="Times New Roman" panose="02020603050405020304" pitchFamily="18" charset="0"/>
              </a:rPr>
              <a:t> Laura. </a:t>
            </a:r>
            <a:endParaRPr lang="en-US" altLang="zh-CN" sz="2800" dirty="0">
              <a:cs typeface="Times New Roman" panose="02020603050405020304" pitchFamily="18" charset="0"/>
            </a:endParaRPr>
          </a:p>
        </p:txBody>
      </p:sp>
      <p:sp>
        <p:nvSpPr>
          <p:cNvPr id="6" name="Text Box 6"/>
          <p:cNvSpPr txBox="1">
            <a:spLocks noChangeArrowheads="1"/>
          </p:cNvSpPr>
          <p:nvPr>
            <p:custDataLst>
              <p:tags r:id="rId4"/>
            </p:custDataLst>
          </p:nvPr>
        </p:nvSpPr>
        <p:spPr bwMode="auto">
          <a:xfrm>
            <a:off x="127938" y="3182105"/>
            <a:ext cx="3240088"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dirty="0">
                <a:solidFill>
                  <a:srgbClr val="FF0000"/>
                </a:solidFill>
                <a:cs typeface="Times New Roman" panose="02020603050405020304" pitchFamily="18" charset="0"/>
              </a:rPr>
              <a:t>tell her parents</a:t>
            </a:r>
            <a:endParaRPr lang="en-US" altLang="zh-CN" dirty="0">
              <a:solidFill>
                <a:srgbClr val="FF0000"/>
              </a:solidFill>
              <a:cs typeface="Times New Roman" panose="02020603050405020304" pitchFamily="18" charset="0"/>
            </a:endParaRPr>
          </a:p>
        </p:txBody>
      </p:sp>
      <p:sp>
        <p:nvSpPr>
          <p:cNvPr id="63502" name="Rectangle 14"/>
          <p:cNvSpPr>
            <a:spLocks noChangeArrowheads="1"/>
          </p:cNvSpPr>
          <p:nvPr>
            <p:custDataLst>
              <p:tags r:id="rId5"/>
            </p:custDataLst>
          </p:nvPr>
        </p:nvSpPr>
        <p:spPr bwMode="auto">
          <a:xfrm>
            <a:off x="-23212" y="3717516"/>
            <a:ext cx="27831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FF0000"/>
                </a:solidFill>
              </a:rPr>
              <a:t>unless you talk</a:t>
            </a:r>
            <a:endParaRPr lang="zh-CN" altLang="en-US" sz="3200" dirty="0">
              <a:solidFill>
                <a:srgbClr val="FF0000"/>
              </a:solidFill>
            </a:endParaRPr>
          </a:p>
        </p:txBody>
      </p:sp>
      <p:sp>
        <p:nvSpPr>
          <p:cNvPr id="10" name="Rectangle 4"/>
          <p:cNvSpPr>
            <a:spLocks noChangeArrowheads="1"/>
          </p:cNvSpPr>
          <p:nvPr>
            <p:custDataLst>
              <p:tags r:id="rId6"/>
            </p:custDataLst>
          </p:nvPr>
        </p:nvSpPr>
        <p:spPr bwMode="auto">
          <a:xfrm>
            <a:off x="8040286" y="3717125"/>
            <a:ext cx="35607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FF0000"/>
                </a:solidFill>
              </a:rPr>
              <a:t>share her problems</a:t>
            </a:r>
            <a:endParaRPr lang="zh-CN" altLang="en-US" sz="3200" dirty="0">
              <a:solidFill>
                <a:srgbClr val="FF0000"/>
              </a:solidFill>
            </a:endParaRPr>
          </a:p>
        </p:txBody>
      </p:sp>
      <p:sp>
        <p:nvSpPr>
          <p:cNvPr id="11" name="Text Box 6"/>
          <p:cNvSpPr txBox="1">
            <a:spLocks noChangeArrowheads="1"/>
          </p:cNvSpPr>
          <p:nvPr>
            <p:custDataLst>
              <p:tags r:id="rId7"/>
            </p:custDataLst>
          </p:nvPr>
        </p:nvSpPr>
        <p:spPr bwMode="auto">
          <a:xfrm>
            <a:off x="123190" y="4647565"/>
            <a:ext cx="11785600" cy="21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dirty="0">
                <a:cs typeface="Times New Roman" panose="02020603050405020304" pitchFamily="18" charset="0"/>
              </a:rPr>
              <a:t>He thinks you should not _____________ your problems, but you should try to solve them. If you cannot talk to an expert like Robert, you can ______________________ with your parents because they have a lot of experience.</a:t>
            </a:r>
            <a:endParaRPr lang="en-US" altLang="zh-CN" sz="2800" dirty="0">
              <a:cs typeface="Times New Roman" panose="02020603050405020304" pitchFamily="18" charset="0"/>
            </a:endParaRPr>
          </a:p>
        </p:txBody>
      </p:sp>
      <p:sp>
        <p:nvSpPr>
          <p:cNvPr id="64517" name="Rectangle 5"/>
          <p:cNvSpPr>
            <a:spLocks noChangeArrowheads="1"/>
          </p:cNvSpPr>
          <p:nvPr>
            <p:custDataLst>
              <p:tags r:id="rId8"/>
            </p:custDataLst>
          </p:nvPr>
        </p:nvSpPr>
        <p:spPr bwMode="auto">
          <a:xfrm>
            <a:off x="3863975" y="4617764"/>
            <a:ext cx="27981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FF0000"/>
                </a:solidFill>
              </a:rPr>
              <a:t>run away from</a:t>
            </a:r>
            <a:endParaRPr lang="zh-CN" altLang="en-US" sz="3200" dirty="0">
              <a:solidFill>
                <a:srgbClr val="FF0000"/>
              </a:solidFill>
            </a:endParaRPr>
          </a:p>
        </p:txBody>
      </p:sp>
      <p:sp>
        <p:nvSpPr>
          <p:cNvPr id="12" name="Rectangle 5"/>
          <p:cNvSpPr>
            <a:spLocks noChangeArrowheads="1"/>
          </p:cNvSpPr>
          <p:nvPr>
            <p:custDataLst>
              <p:tags r:id="rId9"/>
            </p:custDataLst>
          </p:nvPr>
        </p:nvSpPr>
        <p:spPr bwMode="auto">
          <a:xfrm>
            <a:off x="119088" y="5605976"/>
            <a:ext cx="40698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FF0000"/>
                </a:solidFill>
              </a:rPr>
              <a:t>discuss your problems</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3502"/>
                                        </p:tgtEl>
                                        <p:attrNameLst>
                                          <p:attrName>style.visibility</p:attrName>
                                        </p:attrNameLst>
                                      </p:cBhvr>
                                      <p:to>
                                        <p:strVal val="visible"/>
                                      </p:to>
                                    </p:set>
                                    <p:animEffect transition="in" filter="randombar(horizontal)">
                                      <p:cBhvr>
                                        <p:cTn id="22" dur="500"/>
                                        <p:tgtEl>
                                          <p:spTgt spid="635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64517"/>
                                        </p:tgtEl>
                                        <p:attrNameLst>
                                          <p:attrName>style.visibility</p:attrName>
                                        </p:attrNameLst>
                                      </p:cBhvr>
                                      <p:to>
                                        <p:strVal val="visible"/>
                                      </p:to>
                                    </p:set>
                                    <p:animEffect transition="in" filter="randombar(horizontal)">
                                      <p:cBhvr>
                                        <p:cTn id="32" dur="500"/>
                                        <p:tgtEl>
                                          <p:spTgt spid="6451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6" grpId="0"/>
      <p:bldP spid="63502" grpId="0" bldLvl="0" animBg="1"/>
      <p:bldP spid="10" grpId="0" bldLvl="0" animBg="1"/>
      <p:bldP spid="64517" grpId="0" bldLvl="0" animBg="1"/>
      <p:bldP spid="1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026" y="548680"/>
            <a:ext cx="3670110" cy="999831"/>
          </a:xfrm>
          <a:prstGeom prst="rect">
            <a:avLst/>
          </a:prstGeom>
        </p:spPr>
      </p:pic>
      <p:sp>
        <p:nvSpPr>
          <p:cNvPr id="2" name="矩形 1"/>
          <p:cNvSpPr/>
          <p:nvPr/>
        </p:nvSpPr>
        <p:spPr>
          <a:xfrm>
            <a:off x="767408" y="2640003"/>
            <a:ext cx="6867314" cy="3046988"/>
          </a:xfrm>
          <a:prstGeom prst="rect">
            <a:avLst/>
          </a:prstGeom>
        </p:spPr>
        <p:txBody>
          <a:bodyPr wrap="square">
            <a:spAutoFit/>
          </a:bodyPr>
          <a:lstStyle/>
          <a:p>
            <a:pPr marL="1612900" lvl="0" indent="-1612900">
              <a:lnSpc>
                <a:spcPct val="120000"/>
              </a:lnSpc>
            </a:pPr>
            <a:r>
              <a:rPr lang="en-US" altLang="zh-CN" sz="3200" dirty="0" smtClean="0">
                <a:solidFill>
                  <a:srgbClr val="000000"/>
                </a:solidFill>
                <a:cs typeface="Times New Roman" panose="02020603050405020304" pitchFamily="18" charset="0"/>
              </a:rPr>
              <a:t>Michael: What </a:t>
            </a:r>
            <a:r>
              <a:rPr lang="en-US" altLang="zh-CN" sz="3200" dirty="0">
                <a:solidFill>
                  <a:srgbClr val="000000"/>
                </a:solidFill>
                <a:cs typeface="Times New Roman" panose="02020603050405020304" pitchFamily="18" charset="0"/>
              </a:rPr>
              <a:t>do you think I should do? Can you give me some advice</a:t>
            </a:r>
            <a:r>
              <a:rPr lang="en-US" altLang="zh-CN" sz="3200" dirty="0" smtClean="0">
                <a:solidFill>
                  <a:srgbClr val="000000"/>
                </a:solidFill>
                <a:cs typeface="Times New Roman" panose="02020603050405020304" pitchFamily="18" charset="0"/>
              </a:rPr>
              <a:t>?</a:t>
            </a:r>
            <a:endParaRPr lang="en-US" altLang="zh-CN" sz="3200" dirty="0" smtClean="0">
              <a:solidFill>
                <a:srgbClr val="000000"/>
              </a:solidFill>
              <a:cs typeface="Times New Roman" panose="02020603050405020304" pitchFamily="18" charset="0"/>
            </a:endParaRPr>
          </a:p>
          <a:p>
            <a:pPr lvl="0">
              <a:lnSpc>
                <a:spcPct val="120000"/>
              </a:lnSpc>
            </a:pPr>
            <a:r>
              <a:rPr lang="en-US" altLang="zh-CN" sz="3200" dirty="0" smtClean="0">
                <a:solidFill>
                  <a:srgbClr val="000000"/>
                </a:solidFill>
                <a:cs typeface="Times New Roman" panose="02020603050405020304" pitchFamily="18" charset="0"/>
              </a:rPr>
              <a:t>Friend: I think you should …</a:t>
            </a:r>
            <a:endParaRPr lang="en-US" altLang="zh-CN" sz="3200" dirty="0" smtClean="0">
              <a:solidFill>
                <a:srgbClr val="000000"/>
              </a:solidFill>
              <a:cs typeface="Times New Roman" panose="02020603050405020304" pitchFamily="18" charset="0"/>
            </a:endParaRPr>
          </a:p>
          <a:p>
            <a:pPr lvl="0">
              <a:lnSpc>
                <a:spcPct val="120000"/>
              </a:lnSpc>
            </a:pPr>
            <a:r>
              <a:rPr lang="en-US" altLang="zh-CN" sz="3200" dirty="0" smtClean="0">
                <a:solidFill>
                  <a:srgbClr val="000000"/>
                </a:solidFill>
                <a:cs typeface="Times New Roman" panose="02020603050405020304" pitchFamily="18" charset="0"/>
              </a:rPr>
              <a:t>Michael: But if I …, I’ll … </a:t>
            </a:r>
            <a:endParaRPr lang="zh-CN" altLang="en-US" sz="3200" dirty="0">
              <a:solidFill>
                <a:srgbClr val="000000"/>
              </a:solidFill>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7868038" y="329479"/>
            <a:ext cx="3492390" cy="3230182"/>
          </a:xfrm>
          <a:prstGeom prst="rect">
            <a:avLst/>
          </a:prstGeom>
        </p:spPr>
      </p:pic>
      <p:pic>
        <p:nvPicPr>
          <p:cNvPr id="6" name="图片 5"/>
          <p:cNvPicPr>
            <a:picLocks noChangeAspect="1"/>
          </p:cNvPicPr>
          <p:nvPr/>
        </p:nvPicPr>
        <p:blipFill>
          <a:blip r:embed="rId4"/>
          <a:stretch>
            <a:fillRect/>
          </a:stretch>
        </p:blipFill>
        <p:spPr>
          <a:xfrm>
            <a:off x="7868038" y="3280278"/>
            <a:ext cx="3492390" cy="3141845"/>
          </a:xfrm>
          <a:prstGeom prst="rect">
            <a:avLst/>
          </a:prstGeom>
        </p:spPr>
      </p:pic>
      <p:sp>
        <p:nvSpPr>
          <p:cNvPr id="7" name="文本框 6"/>
          <p:cNvSpPr txBox="1"/>
          <p:nvPr/>
        </p:nvSpPr>
        <p:spPr>
          <a:xfrm>
            <a:off x="767408" y="1944570"/>
            <a:ext cx="4326826" cy="584775"/>
          </a:xfrm>
          <a:prstGeom prst="rect">
            <a:avLst/>
          </a:prstGeom>
          <a:noFill/>
        </p:spPr>
        <p:txBody>
          <a:bodyPr wrap="none" rtlCol="0">
            <a:spAutoFit/>
          </a:bodyPr>
          <a:lstStyle/>
          <a:p>
            <a:r>
              <a:rPr lang="en-US" altLang="zh-CN" sz="3200" dirty="0" smtClean="0">
                <a:solidFill>
                  <a:srgbClr val="0000FF"/>
                </a:solidFill>
                <a:latin typeface="+mj-lt"/>
              </a:rPr>
              <a:t>Make a conversation.</a:t>
            </a:r>
            <a:endParaRPr lang="zh-CN" altLang="en-US" sz="3200" dirty="0">
              <a:solidFill>
                <a:srgbClr val="0000FF"/>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wheel spokes="2"/>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6107" y="2935159"/>
            <a:ext cx="7536160" cy="2327529"/>
          </a:xfrm>
          <a:prstGeom prst="rect">
            <a:avLst/>
          </a:prstGeom>
        </p:spPr>
      </p:pic>
      <p:sp>
        <p:nvSpPr>
          <p:cNvPr id="105475" name="Text Box 3"/>
          <p:cNvSpPr txBox="1">
            <a:spLocks noChangeArrowheads="1"/>
          </p:cNvSpPr>
          <p:nvPr/>
        </p:nvSpPr>
        <p:spPr bwMode="auto">
          <a:xfrm>
            <a:off x="3270461" y="1079081"/>
            <a:ext cx="8100392"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ts val="0"/>
              </a:spcBef>
            </a:pPr>
            <a:r>
              <a:rPr lang="en-US" altLang="zh-CN" sz="3200" dirty="0">
                <a:solidFill>
                  <a:srgbClr val="0000FF"/>
                </a:solidFill>
                <a:latin typeface="Arial" panose="020B0604020202020204" pitchFamily="34" charset="0"/>
                <a:cs typeface="Arial" panose="020B0604020202020204" pitchFamily="34" charset="0"/>
              </a:rPr>
              <a:t>Read the first three sentences and try to predict what the passage is about.</a:t>
            </a:r>
            <a:endParaRPr lang="en-US" altLang="zh-CN" sz="3200" dirty="0">
              <a:solidFill>
                <a:srgbClr val="0000FF"/>
              </a:solidFill>
              <a:latin typeface="Arial" panose="020B0604020202020204" pitchFamily="34" charset="0"/>
              <a:cs typeface="Arial" panose="020B0604020202020204" pitchFamily="34" charset="0"/>
            </a:endParaRPr>
          </a:p>
        </p:txBody>
      </p:sp>
      <p:sp>
        <p:nvSpPr>
          <p:cNvPr id="105476" name="Line 4"/>
          <p:cNvSpPr>
            <a:spLocks noChangeShapeType="1"/>
          </p:cNvSpPr>
          <p:nvPr/>
        </p:nvSpPr>
        <p:spPr bwMode="auto">
          <a:xfrm>
            <a:off x="6384032" y="3573016"/>
            <a:ext cx="9366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5477" name="Line 5"/>
          <p:cNvSpPr>
            <a:spLocks noChangeShapeType="1"/>
          </p:cNvSpPr>
          <p:nvPr/>
        </p:nvSpPr>
        <p:spPr bwMode="auto">
          <a:xfrm>
            <a:off x="4151313" y="4098925"/>
            <a:ext cx="1223962"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5478" name="Line 6"/>
          <p:cNvSpPr>
            <a:spLocks noChangeShapeType="1"/>
          </p:cNvSpPr>
          <p:nvPr/>
        </p:nvSpPr>
        <p:spPr bwMode="auto">
          <a:xfrm>
            <a:off x="1917700" y="5262688"/>
            <a:ext cx="2845593"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24" y="967073"/>
            <a:ext cx="3168352" cy="144015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7432" y="2627813"/>
            <a:ext cx="3922962" cy="29422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box(in)">
                                      <p:cBhvr>
                                        <p:cTn id="7" dur="500"/>
                                        <p:tgtEl>
                                          <p:spTgt spid="105476"/>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05477"/>
                                        </p:tgtEl>
                                        <p:attrNameLst>
                                          <p:attrName>style.visibility</p:attrName>
                                        </p:attrNameLst>
                                      </p:cBhvr>
                                      <p:to>
                                        <p:strVal val="visible"/>
                                      </p:to>
                                    </p:set>
                                    <p:animEffect transition="in" filter="box(in)">
                                      <p:cBhvr>
                                        <p:cTn id="11" dur="500"/>
                                        <p:tgtEl>
                                          <p:spTgt spid="105477"/>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05478"/>
                                        </p:tgtEl>
                                        <p:attrNameLst>
                                          <p:attrName>style.visibility</p:attrName>
                                        </p:attrNameLst>
                                      </p:cBhvr>
                                      <p:to>
                                        <p:strVal val="visible"/>
                                      </p:to>
                                    </p:set>
                                    <p:animEffect transition="in" filter="box(in)">
                                      <p:cBhvr>
                                        <p:cTn id="15" dur="500"/>
                                        <p:tgtEl>
                                          <p:spTgt spid="105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p:bldP spid="105477" grpId="0" animBg="1"/>
      <p:bldP spid="10547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1344" y="1556792"/>
            <a:ext cx="11515115" cy="4691548"/>
          </a:xfrm>
          <a:prstGeom prst="rect">
            <a:avLst/>
          </a:prstGeom>
        </p:spPr>
      </p:pic>
      <p:sp>
        <p:nvSpPr>
          <p:cNvPr id="3" name="矩形 2"/>
          <p:cNvSpPr/>
          <p:nvPr/>
        </p:nvSpPr>
        <p:spPr>
          <a:xfrm>
            <a:off x="623392" y="4081827"/>
            <a:ext cx="2196244" cy="923330"/>
          </a:xfrm>
          <a:prstGeom prst="rect">
            <a:avLst/>
          </a:prstGeom>
        </p:spPr>
        <p:txBody>
          <a:bodyPr wrap="square">
            <a:spAutoFit/>
          </a:bodyPr>
          <a:lstStyle/>
          <a:p>
            <a:pPr>
              <a:lnSpc>
                <a:spcPct val="90000"/>
              </a:lnSpc>
            </a:pPr>
            <a:r>
              <a:rPr lang="en-US" altLang="zh-CN" sz="3000" dirty="0" smtClean="0">
                <a:solidFill>
                  <a:srgbClr val="FF0000"/>
                </a:solidFill>
                <a:cs typeface="Times New Roman" panose="02020603050405020304" pitchFamily="18" charset="0"/>
              </a:rPr>
              <a:t>their schoolwork</a:t>
            </a:r>
            <a:r>
              <a:rPr lang="en-US" altLang="zh-CN" sz="3000" dirty="0">
                <a:solidFill>
                  <a:srgbClr val="FF0000"/>
                </a:solidFill>
                <a:cs typeface="Times New Roman" panose="02020603050405020304" pitchFamily="18" charset="0"/>
              </a:rPr>
              <a:t> </a:t>
            </a:r>
            <a:endParaRPr lang="en-US" altLang="zh-CN" sz="3000" dirty="0">
              <a:solidFill>
                <a:srgbClr val="FF0000"/>
              </a:solidFill>
              <a:cs typeface="Times New Roman" panose="02020603050405020304" pitchFamily="18" charset="0"/>
            </a:endParaRPr>
          </a:p>
        </p:txBody>
      </p:sp>
      <p:sp>
        <p:nvSpPr>
          <p:cNvPr id="10" name="矩形 9"/>
          <p:cNvSpPr/>
          <p:nvPr/>
        </p:nvSpPr>
        <p:spPr>
          <a:xfrm>
            <a:off x="5053505" y="1212279"/>
            <a:ext cx="3960440" cy="553998"/>
          </a:xfrm>
          <a:prstGeom prst="rect">
            <a:avLst/>
          </a:prstGeom>
        </p:spPr>
        <p:txBody>
          <a:bodyPr wrap="square">
            <a:spAutoFit/>
          </a:bodyPr>
          <a:lstStyle/>
          <a:p>
            <a:r>
              <a:rPr lang="en-US" altLang="zh-CN" sz="3000" dirty="0">
                <a:solidFill>
                  <a:srgbClr val="FF0000"/>
                </a:solidFill>
                <a:cs typeface="Times New Roman" panose="02020603050405020304" pitchFamily="18" charset="0"/>
              </a:rPr>
              <a:t>Problems and worries </a:t>
            </a:r>
            <a:endParaRPr lang="en-US" altLang="zh-CN" sz="3000" dirty="0">
              <a:solidFill>
                <a:srgbClr val="FF0000"/>
              </a:solidFill>
              <a:cs typeface="Times New Roman" panose="02020603050405020304" pitchFamily="18" charset="0"/>
            </a:endParaRPr>
          </a:p>
        </p:txBody>
      </p:sp>
      <p:sp>
        <p:nvSpPr>
          <p:cNvPr id="11" name="矩形 10"/>
          <p:cNvSpPr/>
          <p:nvPr/>
        </p:nvSpPr>
        <p:spPr>
          <a:xfrm>
            <a:off x="4871864" y="1866890"/>
            <a:ext cx="3477501" cy="553998"/>
          </a:xfrm>
          <a:prstGeom prst="rect">
            <a:avLst/>
          </a:prstGeom>
        </p:spPr>
        <p:txBody>
          <a:bodyPr wrap="square">
            <a:spAutoFit/>
          </a:bodyPr>
          <a:lstStyle/>
          <a:p>
            <a:r>
              <a:rPr lang="en-US" altLang="zh-CN" sz="3000" dirty="0">
                <a:solidFill>
                  <a:srgbClr val="FF0000"/>
                </a:solidFill>
                <a:cs typeface="Times New Roman" panose="02020603050405020304" pitchFamily="18" charset="0"/>
              </a:rPr>
              <a:t>Talking to someone</a:t>
            </a:r>
            <a:endParaRPr lang="en-US" altLang="zh-CN" sz="3000" dirty="0">
              <a:solidFill>
                <a:srgbClr val="FF0000"/>
              </a:solidFill>
              <a:cs typeface="Times New Roman" panose="02020603050405020304" pitchFamily="18" charset="0"/>
            </a:endParaRPr>
          </a:p>
        </p:txBody>
      </p:sp>
      <p:sp>
        <p:nvSpPr>
          <p:cNvPr id="12" name="矩形 11"/>
          <p:cNvSpPr/>
          <p:nvPr/>
        </p:nvSpPr>
        <p:spPr>
          <a:xfrm>
            <a:off x="5948901" y="5301208"/>
            <a:ext cx="2808311" cy="553998"/>
          </a:xfrm>
          <a:prstGeom prst="rect">
            <a:avLst/>
          </a:prstGeom>
        </p:spPr>
        <p:txBody>
          <a:bodyPr wrap="square">
            <a:spAutoFit/>
          </a:bodyPr>
          <a:lstStyle/>
          <a:p>
            <a:r>
              <a:rPr lang="en-US" altLang="zh-CN" sz="3000" dirty="0" smtClean="0">
                <a:solidFill>
                  <a:srgbClr val="FF0000"/>
                </a:solidFill>
                <a:cs typeface="Times New Roman" panose="02020603050405020304" pitchFamily="18" charset="0"/>
              </a:rPr>
              <a:t>try to solve</a:t>
            </a:r>
            <a:endParaRPr lang="en-US" altLang="zh-CN" sz="3000" dirty="0">
              <a:solidFill>
                <a:srgbClr val="FF0000"/>
              </a:solidFill>
              <a:cs typeface="Times New Roman" panose="02020603050405020304" pitchFamily="18" charset="0"/>
            </a:endParaRPr>
          </a:p>
        </p:txBody>
      </p:sp>
      <p:sp>
        <p:nvSpPr>
          <p:cNvPr id="13" name="矩形 12"/>
          <p:cNvSpPr/>
          <p:nvPr/>
        </p:nvSpPr>
        <p:spPr>
          <a:xfrm>
            <a:off x="10128448" y="4266493"/>
            <a:ext cx="1389269" cy="553998"/>
          </a:xfrm>
          <a:prstGeom prst="rect">
            <a:avLst/>
          </a:prstGeom>
        </p:spPr>
        <p:txBody>
          <a:bodyPr wrap="square">
            <a:spAutoFit/>
          </a:bodyPr>
          <a:lstStyle/>
          <a:p>
            <a:r>
              <a:rPr lang="en-US" altLang="zh-CN" sz="3000" dirty="0">
                <a:solidFill>
                  <a:srgbClr val="FF0000"/>
                </a:solidFill>
                <a:cs typeface="Times New Roman" panose="02020603050405020304" pitchFamily="18" charset="0"/>
              </a:rPr>
              <a:t>talk to</a:t>
            </a:r>
            <a:endParaRPr lang="en-US" altLang="zh-CN" sz="3000" dirty="0">
              <a:solidFill>
                <a:srgbClr val="FF0000"/>
              </a:solidFill>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313609"/>
            <a:ext cx="5822368" cy="10394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 calcmode="lin" valueType="num">
                                      <p:cBhvr additive="base">
                                        <p:cTn id="13"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 calcmode="lin" valueType="num">
                                      <p:cBhvr additive="base">
                                        <p:cTn id="25"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p:tgtEl>
                                          <p:spTgt spid="13">
                                            <p:txEl>
                                              <p:pRg st="0" end="0"/>
                                            </p:txEl>
                                          </p:spTgt>
                                        </p:tgtEl>
                                        <p:attrNameLst>
                                          <p:attrName>ppt_y</p:attrName>
                                        </p:attrNameLst>
                                      </p:cBhvr>
                                      <p:tavLst>
                                        <p:tav tm="0">
                                          <p:val>
                                            <p:strVal val="#ppt_y+#ppt_h*1.125000"/>
                                          </p:val>
                                        </p:tav>
                                        <p:tav tm="100000">
                                          <p:val>
                                            <p:strVal val="#ppt_y"/>
                                          </p:val>
                                        </p:tav>
                                      </p:tavLst>
                                    </p:anim>
                                    <p:animEffect transition="in" filter="wipe(up)">
                                      <p:cBhvr>
                                        <p:cTn id="3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09363" y="514327"/>
            <a:ext cx="11089232" cy="584775"/>
          </a:xfrm>
          <a:prstGeom prst="rect">
            <a:avLst/>
          </a:prstGeom>
          <a:noFill/>
        </p:spPr>
        <p:txBody>
          <a:bodyPr wrap="square" rtlCol="0">
            <a:spAutoFit/>
          </a:bodyPr>
          <a:lstStyle/>
          <a:p>
            <a:r>
              <a:rPr lang="en-US" altLang="zh-CN" sz="3200" dirty="0" smtClean="0">
                <a:solidFill>
                  <a:srgbClr val="0000FF"/>
                </a:solidFill>
                <a:latin typeface="+mj-lt"/>
              </a:rPr>
              <a:t>Read the statements. Are they facts or opinions?</a:t>
            </a:r>
            <a:endParaRPr lang="zh-CN" altLang="en-US" sz="3200" dirty="0">
              <a:solidFill>
                <a:srgbClr val="0000FF"/>
              </a:solidFill>
              <a:latin typeface="+mj-lt"/>
            </a:endParaRPr>
          </a:p>
        </p:txBody>
      </p:sp>
      <p:sp>
        <p:nvSpPr>
          <p:cNvPr id="3" name="文本框 2"/>
          <p:cNvSpPr txBox="1"/>
          <p:nvPr/>
        </p:nvSpPr>
        <p:spPr>
          <a:xfrm>
            <a:off x="209363" y="1124744"/>
            <a:ext cx="11814829" cy="5213735"/>
          </a:xfrm>
          <a:prstGeom prst="rect">
            <a:avLst/>
          </a:prstGeom>
          <a:noFill/>
        </p:spPr>
        <p:txBody>
          <a:bodyPr wrap="square" rtlCol="0">
            <a:spAutoFit/>
          </a:bodyPr>
          <a:lstStyle/>
          <a:p>
            <a:pPr marL="514350" indent="-514350">
              <a:lnSpc>
                <a:spcPct val="130000"/>
              </a:lnSpc>
              <a:buAutoNum type="arabicParenR"/>
            </a:pPr>
            <a:r>
              <a:rPr lang="en-US" altLang="zh-CN" sz="3200" dirty="0" smtClean="0"/>
              <a:t>Students these days often have a lot of worries.</a:t>
            </a:r>
            <a:endParaRPr lang="en-US" altLang="zh-CN" sz="3200" dirty="0" smtClean="0"/>
          </a:p>
          <a:p>
            <a:pPr marL="514350" indent="-514350">
              <a:lnSpc>
                <a:spcPct val="130000"/>
              </a:lnSpc>
              <a:buAutoNum type="arabicParenR"/>
            </a:pPr>
            <a:r>
              <a:rPr lang="en-US" altLang="zh-CN" sz="3200" dirty="0" smtClean="0"/>
              <a:t>Problems and worries are normal in life.</a:t>
            </a:r>
            <a:endParaRPr lang="en-US" altLang="zh-CN" sz="3200" dirty="0" smtClean="0"/>
          </a:p>
          <a:p>
            <a:pPr marL="514350" indent="-514350">
              <a:lnSpc>
                <a:spcPct val="130000"/>
              </a:lnSpc>
              <a:buAutoNum type="arabicParenR"/>
            </a:pPr>
            <a:r>
              <a:rPr lang="en-US" altLang="zh-CN" sz="3200" dirty="0" smtClean="0"/>
              <a:t>Laura once lost her wallet, and worried for days.</a:t>
            </a:r>
            <a:endParaRPr lang="en-US" altLang="zh-CN" sz="3200" dirty="0" smtClean="0"/>
          </a:p>
          <a:p>
            <a:pPr marL="514350" indent="-514350">
              <a:lnSpc>
                <a:spcPct val="130000"/>
              </a:lnSpc>
              <a:buAutoNum type="arabicParenR"/>
            </a:pPr>
            <a:r>
              <a:rPr lang="en-US" altLang="zh-CN" sz="3200" dirty="0" smtClean="0"/>
              <a:t>Robot Hunt advises students about common problems.</a:t>
            </a:r>
            <a:endParaRPr lang="en-US" altLang="zh-CN" sz="3200" dirty="0" smtClean="0"/>
          </a:p>
          <a:p>
            <a:pPr marL="514350" indent="-514350">
              <a:lnSpc>
                <a:spcPct val="130000"/>
              </a:lnSpc>
              <a:buAutoNum type="arabicParenR"/>
            </a:pPr>
            <a:r>
              <a:rPr lang="en-US" altLang="zh-CN" sz="3200" dirty="0" smtClean="0"/>
              <a:t>It’s best not to run away from our problems.</a:t>
            </a:r>
            <a:endParaRPr lang="en-US" altLang="zh-CN" sz="3200" dirty="0" smtClean="0"/>
          </a:p>
          <a:p>
            <a:pPr marL="514350" indent="-514350">
              <a:lnSpc>
                <a:spcPct val="130000"/>
              </a:lnSpc>
              <a:buAutoNum type="arabicParenR"/>
            </a:pPr>
            <a:r>
              <a:rPr lang="en-US" altLang="zh-CN" sz="3200" dirty="0" smtClean="0"/>
              <a:t>Students always forget that their parents have more experience.</a:t>
            </a:r>
            <a:endParaRPr lang="en-US" altLang="zh-CN" sz="3200" dirty="0" smtClean="0"/>
          </a:p>
          <a:p>
            <a:pPr marL="514350" indent="-514350">
              <a:lnSpc>
                <a:spcPct val="130000"/>
              </a:lnSpc>
              <a:buAutoNum type="arabicParenR"/>
            </a:pPr>
            <a:r>
              <a:rPr lang="en-US" altLang="zh-CN" sz="3200" dirty="0" smtClean="0"/>
              <a:t>You’re halfway to solving a problem just by talking to someone about it! </a:t>
            </a:r>
            <a:endParaRPr lang="zh-CN" altLang="en-US" sz="3200" dirty="0"/>
          </a:p>
        </p:txBody>
      </p:sp>
      <p:sp>
        <p:nvSpPr>
          <p:cNvPr id="4" name="文本框 3"/>
          <p:cNvSpPr txBox="1"/>
          <p:nvPr/>
        </p:nvSpPr>
        <p:spPr>
          <a:xfrm>
            <a:off x="10315342" y="1099102"/>
            <a:ext cx="997389" cy="615553"/>
          </a:xfrm>
          <a:prstGeom prst="rect">
            <a:avLst/>
          </a:prstGeom>
          <a:solidFill>
            <a:srgbClr val="FFFFCC"/>
          </a:solidFill>
        </p:spPr>
        <p:txBody>
          <a:bodyPr wrap="none" rtlCol="0">
            <a:spAutoFit/>
          </a:bodyPr>
          <a:lstStyle/>
          <a:p>
            <a:r>
              <a:rPr lang="en-US" altLang="zh-CN" dirty="0" smtClean="0">
                <a:solidFill>
                  <a:srgbClr val="FF0000"/>
                </a:solidFill>
              </a:rPr>
              <a:t> fact</a:t>
            </a:r>
            <a:endParaRPr lang="zh-CN" altLang="en-US" dirty="0">
              <a:solidFill>
                <a:srgbClr val="FF0000"/>
              </a:solidFill>
            </a:endParaRPr>
          </a:p>
        </p:txBody>
      </p:sp>
      <p:sp>
        <p:nvSpPr>
          <p:cNvPr id="5" name="文本框 4"/>
          <p:cNvSpPr txBox="1"/>
          <p:nvPr/>
        </p:nvSpPr>
        <p:spPr>
          <a:xfrm>
            <a:off x="9714365" y="1752742"/>
            <a:ext cx="1699504" cy="615553"/>
          </a:xfrm>
          <a:prstGeom prst="rect">
            <a:avLst/>
          </a:prstGeom>
          <a:solidFill>
            <a:srgbClr val="FFFFCC"/>
          </a:solidFill>
        </p:spPr>
        <p:txBody>
          <a:bodyPr wrap="none" rtlCol="0">
            <a:spAutoFit/>
          </a:bodyPr>
          <a:lstStyle/>
          <a:p>
            <a:r>
              <a:rPr lang="en-US" altLang="zh-CN" dirty="0" smtClean="0">
                <a:solidFill>
                  <a:srgbClr val="FF0000"/>
                </a:solidFill>
              </a:rPr>
              <a:t> opinion</a:t>
            </a:r>
            <a:endParaRPr lang="zh-CN" altLang="en-US" dirty="0">
              <a:solidFill>
                <a:srgbClr val="FF0000"/>
              </a:solidFill>
            </a:endParaRPr>
          </a:p>
        </p:txBody>
      </p:sp>
      <p:sp>
        <p:nvSpPr>
          <p:cNvPr id="6" name="文本框 5"/>
          <p:cNvSpPr txBox="1"/>
          <p:nvPr/>
        </p:nvSpPr>
        <p:spPr>
          <a:xfrm>
            <a:off x="10335689" y="2434400"/>
            <a:ext cx="997389" cy="615553"/>
          </a:xfrm>
          <a:prstGeom prst="rect">
            <a:avLst/>
          </a:prstGeom>
          <a:solidFill>
            <a:srgbClr val="FFFFCC"/>
          </a:solidFill>
        </p:spPr>
        <p:txBody>
          <a:bodyPr wrap="none" rtlCol="0">
            <a:spAutoFit/>
          </a:bodyPr>
          <a:lstStyle/>
          <a:p>
            <a:r>
              <a:rPr lang="en-US" altLang="zh-CN" dirty="0" smtClean="0">
                <a:solidFill>
                  <a:srgbClr val="FF0000"/>
                </a:solidFill>
              </a:rPr>
              <a:t> fact</a:t>
            </a:r>
            <a:endParaRPr lang="zh-CN" altLang="en-US" dirty="0">
              <a:solidFill>
                <a:srgbClr val="FF0000"/>
              </a:solidFill>
            </a:endParaRPr>
          </a:p>
        </p:txBody>
      </p:sp>
      <p:sp>
        <p:nvSpPr>
          <p:cNvPr id="7" name="文本框 6"/>
          <p:cNvSpPr txBox="1"/>
          <p:nvPr/>
        </p:nvSpPr>
        <p:spPr>
          <a:xfrm>
            <a:off x="10351737" y="3083005"/>
            <a:ext cx="997389" cy="615553"/>
          </a:xfrm>
          <a:prstGeom prst="rect">
            <a:avLst/>
          </a:prstGeom>
          <a:solidFill>
            <a:srgbClr val="FFFFCC"/>
          </a:solidFill>
        </p:spPr>
        <p:txBody>
          <a:bodyPr wrap="none" rtlCol="0">
            <a:spAutoFit/>
          </a:bodyPr>
          <a:lstStyle/>
          <a:p>
            <a:r>
              <a:rPr lang="en-US" altLang="zh-CN" dirty="0" smtClean="0">
                <a:solidFill>
                  <a:srgbClr val="FF0000"/>
                </a:solidFill>
              </a:rPr>
              <a:t> fact</a:t>
            </a:r>
            <a:endParaRPr lang="zh-CN" altLang="en-US" dirty="0">
              <a:solidFill>
                <a:srgbClr val="FF0000"/>
              </a:solidFill>
            </a:endParaRPr>
          </a:p>
        </p:txBody>
      </p:sp>
      <p:sp>
        <p:nvSpPr>
          <p:cNvPr id="8" name="文本框 7"/>
          <p:cNvSpPr txBox="1"/>
          <p:nvPr/>
        </p:nvSpPr>
        <p:spPr>
          <a:xfrm>
            <a:off x="9714365" y="3693524"/>
            <a:ext cx="1699504" cy="615553"/>
          </a:xfrm>
          <a:prstGeom prst="rect">
            <a:avLst/>
          </a:prstGeom>
          <a:solidFill>
            <a:srgbClr val="FFFFCC"/>
          </a:solidFill>
        </p:spPr>
        <p:txBody>
          <a:bodyPr wrap="none" rtlCol="0">
            <a:spAutoFit/>
          </a:bodyPr>
          <a:lstStyle/>
          <a:p>
            <a:r>
              <a:rPr lang="en-US" altLang="zh-CN" dirty="0" smtClean="0">
                <a:solidFill>
                  <a:srgbClr val="FF0000"/>
                </a:solidFill>
              </a:rPr>
              <a:t> opinion</a:t>
            </a:r>
            <a:endParaRPr lang="zh-CN" altLang="en-US" dirty="0">
              <a:solidFill>
                <a:srgbClr val="FF0000"/>
              </a:solidFill>
            </a:endParaRPr>
          </a:p>
        </p:txBody>
      </p:sp>
      <p:sp>
        <p:nvSpPr>
          <p:cNvPr id="9" name="文本框 8"/>
          <p:cNvSpPr txBox="1"/>
          <p:nvPr/>
        </p:nvSpPr>
        <p:spPr>
          <a:xfrm>
            <a:off x="10382436" y="4400448"/>
            <a:ext cx="997389" cy="615553"/>
          </a:xfrm>
          <a:prstGeom prst="rect">
            <a:avLst/>
          </a:prstGeom>
          <a:solidFill>
            <a:srgbClr val="FFFFCC"/>
          </a:solidFill>
        </p:spPr>
        <p:txBody>
          <a:bodyPr wrap="none" rtlCol="0">
            <a:spAutoFit/>
          </a:bodyPr>
          <a:lstStyle/>
          <a:p>
            <a:r>
              <a:rPr lang="en-US" altLang="zh-CN" dirty="0" smtClean="0">
                <a:solidFill>
                  <a:srgbClr val="FF0000"/>
                </a:solidFill>
              </a:rPr>
              <a:t> fact</a:t>
            </a:r>
            <a:endParaRPr lang="zh-CN" altLang="en-US" dirty="0">
              <a:solidFill>
                <a:srgbClr val="FF0000"/>
              </a:solidFill>
            </a:endParaRPr>
          </a:p>
        </p:txBody>
      </p:sp>
      <p:sp>
        <p:nvSpPr>
          <p:cNvPr id="10" name="文本框 9"/>
          <p:cNvSpPr txBox="1"/>
          <p:nvPr/>
        </p:nvSpPr>
        <p:spPr>
          <a:xfrm>
            <a:off x="9964284" y="5475084"/>
            <a:ext cx="1699504" cy="615553"/>
          </a:xfrm>
          <a:prstGeom prst="rect">
            <a:avLst/>
          </a:prstGeom>
          <a:solidFill>
            <a:srgbClr val="FFFFCC"/>
          </a:solidFill>
        </p:spPr>
        <p:txBody>
          <a:bodyPr wrap="none" rtlCol="0">
            <a:spAutoFit/>
          </a:bodyPr>
          <a:lstStyle/>
          <a:p>
            <a:r>
              <a:rPr lang="en-US" altLang="zh-CN" dirty="0" smtClean="0">
                <a:solidFill>
                  <a:srgbClr val="FF0000"/>
                </a:solidFill>
              </a:rPr>
              <a:t> opinion</a:t>
            </a:r>
            <a:endParaRPr lang="zh-CN" altLang="en-US" dirty="0">
              <a:solidFill>
                <a:srgbClr val="FF0000"/>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114730" name="Group 42"/>
          <p:cNvGraphicFramePr>
            <a:graphicFrameLocks noGrp="1"/>
          </p:cNvGraphicFramePr>
          <p:nvPr/>
        </p:nvGraphicFramePr>
        <p:xfrm>
          <a:off x="695400" y="836712"/>
          <a:ext cx="10513864" cy="4336258"/>
        </p:xfrm>
        <a:graphic>
          <a:graphicData uri="http://schemas.openxmlformats.org/drawingml/2006/table">
            <a:tbl>
              <a:tblPr/>
              <a:tblGrid>
                <a:gridCol w="1368152"/>
                <a:gridCol w="1759766"/>
                <a:gridCol w="1825416"/>
                <a:gridCol w="1865641"/>
                <a:gridCol w="1869472"/>
                <a:gridCol w="1825417"/>
              </a:tblGrid>
              <a:tr h="118381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800" b="1" i="0" u="none" strike="noStrike" cap="none" normalizeH="0" baseline="0" dirty="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rPr>
                        <a:t>Names</a:t>
                      </a:r>
                      <a:endParaRPr kumimoji="0" lang="en-US" altLang="zh-CN" sz="2800" b="1" i="0" u="none" strike="noStrike" cap="none" normalizeH="0" baseline="0" dirty="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800" b="1" i="0" u="none" strike="noStrike" cap="none" normalizeH="0" baseline="0" dirty="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rPr>
                        <a:t>Question 1</a:t>
                      </a:r>
                      <a:endParaRPr kumimoji="0" lang="en-US" altLang="zh-CN" sz="2800" b="1" i="0" u="none" strike="noStrike" cap="none" normalizeH="0" baseline="0" dirty="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800" b="1" i="0" u="none" strike="noStrike" cap="none" normalizeH="0" baseline="0" dirty="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rPr>
                        <a:t>Question 2</a:t>
                      </a:r>
                      <a:endParaRPr kumimoji="0" lang="en-US" altLang="zh-CN" sz="2800" b="1" i="0" u="none" strike="noStrike" cap="none" normalizeH="0" baseline="0" dirty="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8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rPr>
                        <a:t>Question 3</a:t>
                      </a:r>
                      <a:endParaRPr kumimoji="0" lang="en-US" altLang="zh-CN" sz="28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8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rPr>
                        <a:t>Question 4</a:t>
                      </a:r>
                      <a:endParaRPr kumimoji="0" lang="en-US" altLang="zh-CN" sz="28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8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rPr>
                        <a:t>Question 5</a:t>
                      </a:r>
                      <a:endParaRPr kumimoji="0" lang="en-US" altLang="zh-CN" sz="2800" b="1" i="0" u="none" strike="noStrike" cap="none" normalizeH="0" baseline="0" smtClean="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50816">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50816">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50816">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矩形 2"/>
          <p:cNvSpPr/>
          <p:nvPr/>
        </p:nvSpPr>
        <p:spPr>
          <a:xfrm>
            <a:off x="623392" y="5373216"/>
            <a:ext cx="11017224" cy="1138773"/>
          </a:xfrm>
          <a:prstGeom prst="rect">
            <a:avLst/>
          </a:prstGeom>
        </p:spPr>
        <p:txBody>
          <a:bodyPr wrap="square">
            <a:spAutoFit/>
          </a:bodyPr>
          <a:lstStyle/>
          <a:p>
            <a:pPr lvl="0"/>
            <a:r>
              <a:rPr lang="en-US" altLang="zh-CN" dirty="0">
                <a:solidFill>
                  <a:srgbClr val="0000FF"/>
                </a:solidFill>
                <a:latin typeface="Arial" panose="020B0604020202020204" pitchFamily="34" charset="0"/>
                <a:cs typeface="Arial" panose="020B0604020202020204" pitchFamily="34" charset="0"/>
              </a:rPr>
              <a:t>Then choose a question to report your findings to the class.</a:t>
            </a:r>
            <a:endParaRPr lang="en-US" altLang="zh-CN" dirty="0">
              <a:solidFill>
                <a:srgbClr val="0000FF"/>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06500" name="Text Box 4"/>
          <p:cNvSpPr txBox="1">
            <a:spLocks noChangeArrowheads="1"/>
          </p:cNvSpPr>
          <p:nvPr/>
        </p:nvSpPr>
        <p:spPr bwMode="auto">
          <a:xfrm>
            <a:off x="5682103" y="116632"/>
            <a:ext cx="4248150"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a:solidFill>
                  <a:srgbClr val="FF0000"/>
                </a:solidFill>
              </a:rPr>
              <a:t>get advice from ... </a:t>
            </a:r>
            <a:endParaRPr lang="en-US" altLang="zh-CN" sz="3200">
              <a:solidFill>
                <a:srgbClr val="FF0000"/>
              </a:solidFill>
            </a:endParaRPr>
          </a:p>
          <a:p>
            <a:pPr>
              <a:lnSpc>
                <a:spcPct val="120000"/>
              </a:lnSpc>
            </a:pPr>
            <a:r>
              <a:rPr lang="en-US" altLang="zh-CN" sz="3200">
                <a:solidFill>
                  <a:srgbClr val="FF0000"/>
                </a:solidFill>
              </a:rPr>
              <a:t>keep ... to oneself </a:t>
            </a:r>
            <a:endParaRPr lang="en-US" altLang="zh-CN" sz="3200">
              <a:solidFill>
                <a:srgbClr val="FF0000"/>
              </a:solidFill>
            </a:endParaRPr>
          </a:p>
          <a:p>
            <a:pPr>
              <a:lnSpc>
                <a:spcPct val="120000"/>
              </a:lnSpc>
            </a:pPr>
            <a:r>
              <a:rPr lang="en-US" altLang="zh-CN" sz="3200">
                <a:solidFill>
                  <a:srgbClr val="FF0000"/>
                </a:solidFill>
              </a:rPr>
              <a:t>have problems with ... </a:t>
            </a:r>
            <a:endParaRPr lang="en-US" altLang="zh-CN" sz="3200">
              <a:solidFill>
                <a:srgbClr val="FF0000"/>
              </a:solidFill>
            </a:endParaRPr>
          </a:p>
          <a:p>
            <a:pPr>
              <a:lnSpc>
                <a:spcPct val="120000"/>
              </a:lnSpc>
            </a:pPr>
            <a:r>
              <a:rPr lang="en-US" altLang="zh-CN" sz="3200">
                <a:solidFill>
                  <a:srgbClr val="FF0000"/>
                </a:solidFill>
              </a:rPr>
              <a:t>be afraid to do sth. </a:t>
            </a:r>
            <a:endParaRPr lang="en-US" altLang="zh-CN" sz="3200">
              <a:solidFill>
                <a:srgbClr val="FF0000"/>
              </a:solidFill>
            </a:endParaRPr>
          </a:p>
          <a:p>
            <a:pPr>
              <a:lnSpc>
                <a:spcPct val="120000"/>
              </a:lnSpc>
            </a:pPr>
            <a:r>
              <a:rPr lang="en-US" altLang="zh-CN" sz="3200">
                <a:solidFill>
                  <a:srgbClr val="FF0000"/>
                </a:solidFill>
              </a:rPr>
              <a:t>in the end </a:t>
            </a:r>
            <a:r>
              <a:rPr lang="zh-CN" altLang="en-US" sz="3200">
                <a:solidFill>
                  <a:srgbClr val="FF0000"/>
                </a:solidFill>
              </a:rPr>
              <a:t>  </a:t>
            </a:r>
            <a:endParaRPr lang="zh-CN" altLang="en-US" sz="3200">
              <a:solidFill>
                <a:srgbClr val="FF0000"/>
              </a:solidFill>
            </a:endParaRPr>
          </a:p>
          <a:p>
            <a:pPr>
              <a:lnSpc>
                <a:spcPct val="120000"/>
              </a:lnSpc>
            </a:pPr>
            <a:r>
              <a:rPr lang="en-US" altLang="zh-CN" sz="3200">
                <a:solidFill>
                  <a:srgbClr val="FF0000"/>
                </a:solidFill>
              </a:rPr>
              <a:t>make mistakes </a:t>
            </a:r>
            <a:endParaRPr lang="en-US" altLang="zh-CN" sz="3200">
              <a:solidFill>
                <a:srgbClr val="FF0000"/>
              </a:solidFill>
            </a:endParaRPr>
          </a:p>
          <a:p>
            <a:pPr>
              <a:lnSpc>
                <a:spcPct val="120000"/>
              </a:lnSpc>
            </a:pPr>
            <a:r>
              <a:rPr lang="en-US" altLang="zh-CN" sz="3200">
                <a:solidFill>
                  <a:srgbClr val="FF0000"/>
                </a:solidFill>
              </a:rPr>
              <a:t>run away from </a:t>
            </a:r>
            <a:endParaRPr lang="en-US" altLang="zh-CN" sz="3200">
              <a:solidFill>
                <a:srgbClr val="FF0000"/>
              </a:solidFill>
            </a:endParaRPr>
          </a:p>
        </p:txBody>
      </p:sp>
      <p:sp>
        <p:nvSpPr>
          <p:cNvPr id="106501" name="Text Box 5"/>
          <p:cNvSpPr txBox="1">
            <a:spLocks noChangeArrowheads="1"/>
          </p:cNvSpPr>
          <p:nvPr/>
        </p:nvSpPr>
        <p:spPr bwMode="auto">
          <a:xfrm>
            <a:off x="1865753" y="116632"/>
            <a:ext cx="3744912"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120000"/>
              </a:lnSpc>
            </a:pPr>
            <a:r>
              <a:rPr lang="zh-CN" altLang="en-US" sz="3200" dirty="0">
                <a:latin typeface="+mj-ea"/>
                <a:ea typeface="+mj-ea"/>
              </a:rPr>
              <a:t>从</a:t>
            </a:r>
            <a:r>
              <a:rPr lang="en-US" altLang="zh-CN" sz="3200" dirty="0">
                <a:latin typeface="+mj-ea"/>
                <a:ea typeface="+mj-ea"/>
              </a:rPr>
              <a:t>……</a:t>
            </a:r>
            <a:r>
              <a:rPr lang="zh-CN" altLang="en-US" sz="3200" dirty="0">
                <a:latin typeface="+mj-ea"/>
                <a:ea typeface="+mj-ea"/>
              </a:rPr>
              <a:t>得到建议</a:t>
            </a:r>
            <a:endParaRPr lang="zh-CN" altLang="en-US" sz="3200" dirty="0">
              <a:latin typeface="+mj-ea"/>
              <a:ea typeface="+mj-ea"/>
            </a:endParaRPr>
          </a:p>
          <a:p>
            <a:pPr algn="r">
              <a:lnSpc>
                <a:spcPct val="120000"/>
              </a:lnSpc>
            </a:pPr>
            <a:r>
              <a:rPr lang="zh-CN" altLang="en-US" sz="3200" dirty="0">
                <a:latin typeface="+mj-ea"/>
                <a:ea typeface="+mj-ea"/>
              </a:rPr>
              <a:t>保守秘密</a:t>
            </a:r>
            <a:endParaRPr lang="zh-CN" altLang="en-US" sz="3200" dirty="0">
              <a:latin typeface="+mj-ea"/>
              <a:ea typeface="+mj-ea"/>
            </a:endParaRPr>
          </a:p>
          <a:p>
            <a:pPr algn="r">
              <a:lnSpc>
                <a:spcPct val="120000"/>
              </a:lnSpc>
            </a:pPr>
            <a:r>
              <a:rPr lang="zh-CN" altLang="en-US" sz="3200" dirty="0">
                <a:latin typeface="+mj-ea"/>
                <a:ea typeface="+mj-ea"/>
              </a:rPr>
              <a:t>在</a:t>
            </a:r>
            <a:r>
              <a:rPr lang="en-US" altLang="zh-CN" sz="3200" dirty="0">
                <a:latin typeface="+mj-ea"/>
                <a:ea typeface="+mj-ea"/>
              </a:rPr>
              <a:t>……</a:t>
            </a:r>
            <a:r>
              <a:rPr lang="zh-CN" altLang="en-US" sz="3200" dirty="0">
                <a:latin typeface="+mj-ea"/>
                <a:ea typeface="+mj-ea"/>
              </a:rPr>
              <a:t>方面有问题</a:t>
            </a:r>
            <a:endParaRPr lang="zh-CN" altLang="en-US" sz="3200" dirty="0">
              <a:latin typeface="+mj-ea"/>
              <a:ea typeface="+mj-ea"/>
            </a:endParaRPr>
          </a:p>
          <a:p>
            <a:pPr algn="r">
              <a:lnSpc>
                <a:spcPct val="120000"/>
              </a:lnSpc>
            </a:pPr>
            <a:r>
              <a:rPr lang="zh-CN" altLang="en-US" sz="3200" dirty="0">
                <a:latin typeface="+mj-ea"/>
                <a:ea typeface="+mj-ea"/>
              </a:rPr>
              <a:t>不敢做某事</a:t>
            </a:r>
            <a:endParaRPr lang="zh-CN" altLang="en-US" sz="3200" dirty="0">
              <a:latin typeface="+mj-ea"/>
              <a:ea typeface="+mj-ea"/>
            </a:endParaRPr>
          </a:p>
          <a:p>
            <a:pPr algn="r">
              <a:lnSpc>
                <a:spcPct val="120000"/>
              </a:lnSpc>
            </a:pPr>
            <a:r>
              <a:rPr lang="zh-CN" altLang="en-US" sz="3200" dirty="0">
                <a:latin typeface="+mj-ea"/>
                <a:ea typeface="+mj-ea"/>
              </a:rPr>
              <a:t>最后</a:t>
            </a:r>
            <a:endParaRPr lang="zh-CN" altLang="en-US" sz="3200" dirty="0">
              <a:latin typeface="+mj-ea"/>
              <a:ea typeface="+mj-ea"/>
            </a:endParaRPr>
          </a:p>
          <a:p>
            <a:pPr algn="r">
              <a:lnSpc>
                <a:spcPct val="120000"/>
              </a:lnSpc>
            </a:pPr>
            <a:r>
              <a:rPr lang="zh-CN" altLang="en-US" sz="3200" dirty="0">
                <a:latin typeface="+mj-ea"/>
                <a:ea typeface="+mj-ea"/>
              </a:rPr>
              <a:t>犯错</a:t>
            </a:r>
            <a:endParaRPr lang="zh-CN" altLang="en-US" sz="3200" dirty="0">
              <a:latin typeface="+mj-ea"/>
              <a:ea typeface="+mj-ea"/>
            </a:endParaRPr>
          </a:p>
          <a:p>
            <a:pPr algn="r">
              <a:lnSpc>
                <a:spcPct val="120000"/>
              </a:lnSpc>
            </a:pPr>
            <a:r>
              <a:rPr lang="zh-CN" altLang="en-US" sz="3200" dirty="0">
                <a:latin typeface="+mj-ea"/>
                <a:ea typeface="+mj-ea"/>
              </a:rPr>
              <a:t>躲开；回避</a:t>
            </a:r>
            <a:endParaRPr lang="zh-CN" altLang="en-US" sz="3200" dirty="0">
              <a:latin typeface="+mj-ea"/>
              <a:ea typeface="+mj-ea"/>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7488702">
            <a:off x="-256548" y="2956501"/>
            <a:ext cx="3020145" cy="926178"/>
          </a:xfrm>
          <a:prstGeom prst="rect">
            <a:avLst/>
          </a:prstGeom>
        </p:spPr>
      </p:pic>
      <p:sp>
        <p:nvSpPr>
          <p:cNvPr id="5" name="Text Box 2"/>
          <p:cNvSpPr txBox="1">
            <a:spLocks noChangeArrowheads="1"/>
          </p:cNvSpPr>
          <p:nvPr/>
        </p:nvSpPr>
        <p:spPr bwMode="auto">
          <a:xfrm>
            <a:off x="5682103" y="4221088"/>
            <a:ext cx="4679950" cy="245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dirty="0">
                <a:solidFill>
                  <a:srgbClr val="FF0000"/>
                </a:solidFill>
              </a:rPr>
              <a:t>try to do </a:t>
            </a:r>
            <a:r>
              <a:rPr lang="en-US" altLang="zh-CN" sz="3200" dirty="0" err="1">
                <a:solidFill>
                  <a:srgbClr val="FF0000"/>
                </a:solidFill>
              </a:rPr>
              <a:t>sth</a:t>
            </a:r>
            <a:r>
              <a:rPr lang="en-US" altLang="zh-CN" sz="3200" dirty="0">
                <a:solidFill>
                  <a:srgbClr val="FF0000"/>
                </a:solidFill>
              </a:rPr>
              <a:t>. </a:t>
            </a:r>
            <a:endParaRPr lang="en-US" altLang="zh-CN" sz="3200" dirty="0">
              <a:solidFill>
                <a:srgbClr val="FF0000"/>
              </a:solidFill>
            </a:endParaRPr>
          </a:p>
          <a:p>
            <a:pPr>
              <a:lnSpc>
                <a:spcPct val="120000"/>
              </a:lnSpc>
            </a:pPr>
            <a:r>
              <a:rPr lang="en-US" altLang="zh-CN" sz="3200" dirty="0">
                <a:solidFill>
                  <a:srgbClr val="FF0000"/>
                </a:solidFill>
              </a:rPr>
              <a:t>in half </a:t>
            </a:r>
            <a:endParaRPr lang="zh-CN" altLang="en-US" sz="3200" dirty="0">
              <a:solidFill>
                <a:srgbClr val="FF0000"/>
              </a:solidFill>
            </a:endParaRPr>
          </a:p>
          <a:p>
            <a:pPr>
              <a:lnSpc>
                <a:spcPct val="120000"/>
              </a:lnSpc>
            </a:pPr>
            <a:r>
              <a:rPr lang="en-US" altLang="zh-CN" sz="3200" dirty="0">
                <a:solidFill>
                  <a:srgbClr val="FF0000"/>
                </a:solidFill>
              </a:rPr>
              <a:t>be halfway to doing </a:t>
            </a:r>
            <a:r>
              <a:rPr lang="en-US" altLang="zh-CN" sz="3200" dirty="0" err="1">
                <a:solidFill>
                  <a:srgbClr val="FF0000"/>
                </a:solidFill>
              </a:rPr>
              <a:t>sth</a:t>
            </a:r>
            <a:r>
              <a:rPr lang="en-US" altLang="zh-CN" sz="3200" dirty="0">
                <a:solidFill>
                  <a:srgbClr val="FF0000"/>
                </a:solidFill>
              </a:rPr>
              <a:t>.  </a:t>
            </a:r>
            <a:endParaRPr lang="en-US" altLang="zh-CN" sz="3200" dirty="0">
              <a:solidFill>
                <a:srgbClr val="FF0000"/>
              </a:solidFill>
            </a:endParaRPr>
          </a:p>
          <a:p>
            <a:pPr>
              <a:lnSpc>
                <a:spcPct val="120000"/>
              </a:lnSpc>
            </a:pPr>
            <a:r>
              <a:rPr lang="en-US" altLang="zh-CN" sz="3200" dirty="0">
                <a:solidFill>
                  <a:srgbClr val="FF0000"/>
                </a:solidFill>
              </a:rPr>
              <a:t>have a lot of experience </a:t>
            </a:r>
            <a:endParaRPr lang="zh-CN" altLang="en-US" sz="3200" dirty="0">
              <a:solidFill>
                <a:srgbClr val="FF0000"/>
              </a:solidFill>
            </a:endParaRPr>
          </a:p>
        </p:txBody>
      </p:sp>
      <p:sp>
        <p:nvSpPr>
          <p:cNvPr id="6" name="Text Box 3"/>
          <p:cNvSpPr txBox="1">
            <a:spLocks noChangeArrowheads="1"/>
          </p:cNvSpPr>
          <p:nvPr/>
        </p:nvSpPr>
        <p:spPr bwMode="auto">
          <a:xfrm>
            <a:off x="641296" y="4221088"/>
            <a:ext cx="4969372" cy="245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lnSpc>
                <a:spcPct val="120000"/>
              </a:lnSpc>
            </a:pPr>
            <a:r>
              <a:rPr lang="zh-CN" altLang="en-US" sz="3200" dirty="0"/>
              <a:t>尽力做某事</a:t>
            </a:r>
            <a:endParaRPr lang="zh-CN" altLang="en-US" sz="3200" dirty="0"/>
          </a:p>
          <a:p>
            <a:pPr algn="r">
              <a:lnSpc>
                <a:spcPct val="120000"/>
              </a:lnSpc>
            </a:pPr>
            <a:r>
              <a:rPr lang="zh-CN" altLang="en-US" sz="3200" dirty="0"/>
              <a:t>分成两半</a:t>
            </a:r>
            <a:endParaRPr lang="zh-CN" altLang="en-US" sz="3200" dirty="0"/>
          </a:p>
          <a:p>
            <a:pPr algn="r">
              <a:lnSpc>
                <a:spcPct val="120000"/>
              </a:lnSpc>
            </a:pPr>
            <a:r>
              <a:rPr lang="zh-CN" altLang="en-US" sz="3200" dirty="0"/>
              <a:t>完成或做了事情的一部分</a:t>
            </a:r>
            <a:endParaRPr lang="zh-CN" altLang="en-US" sz="3200" dirty="0"/>
          </a:p>
          <a:p>
            <a:pPr algn="r">
              <a:lnSpc>
                <a:spcPct val="120000"/>
              </a:lnSpc>
            </a:pPr>
            <a:r>
              <a:rPr lang="zh-CN" altLang="en-US" sz="3200" dirty="0" smtClean="0"/>
              <a:t>有</a:t>
            </a:r>
            <a:r>
              <a:rPr lang="zh-CN" altLang="en-US" sz="3200" dirty="0"/>
              <a:t>丰富的经验</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500">
                                            <p:txEl>
                                              <p:pRg st="0" end="0"/>
                                            </p:txEl>
                                          </p:spTgt>
                                        </p:tgtEl>
                                        <p:attrNameLst>
                                          <p:attrName>style.visibility</p:attrName>
                                        </p:attrNameLst>
                                      </p:cBhvr>
                                      <p:to>
                                        <p:strVal val="visible"/>
                                      </p:to>
                                    </p:set>
                                    <p:animEffect transition="in" filter="blinds(horizontal)">
                                      <p:cBhvr>
                                        <p:cTn id="7" dur="500"/>
                                        <p:tgtEl>
                                          <p:spTgt spid="106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6500">
                                            <p:txEl>
                                              <p:pRg st="1" end="1"/>
                                            </p:txEl>
                                          </p:spTgt>
                                        </p:tgtEl>
                                        <p:attrNameLst>
                                          <p:attrName>style.visibility</p:attrName>
                                        </p:attrNameLst>
                                      </p:cBhvr>
                                      <p:to>
                                        <p:strVal val="visible"/>
                                      </p:to>
                                    </p:set>
                                    <p:animEffect transition="in" filter="blinds(horizontal)">
                                      <p:cBhvr>
                                        <p:cTn id="12" dur="500"/>
                                        <p:tgtEl>
                                          <p:spTgt spid="106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6500">
                                            <p:txEl>
                                              <p:pRg st="2" end="2"/>
                                            </p:txEl>
                                          </p:spTgt>
                                        </p:tgtEl>
                                        <p:attrNameLst>
                                          <p:attrName>style.visibility</p:attrName>
                                        </p:attrNameLst>
                                      </p:cBhvr>
                                      <p:to>
                                        <p:strVal val="visible"/>
                                      </p:to>
                                    </p:set>
                                    <p:animEffect transition="in" filter="blinds(horizontal)">
                                      <p:cBhvr>
                                        <p:cTn id="17" dur="500"/>
                                        <p:tgtEl>
                                          <p:spTgt spid="106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6500">
                                            <p:txEl>
                                              <p:pRg st="3" end="3"/>
                                            </p:txEl>
                                          </p:spTgt>
                                        </p:tgtEl>
                                        <p:attrNameLst>
                                          <p:attrName>style.visibility</p:attrName>
                                        </p:attrNameLst>
                                      </p:cBhvr>
                                      <p:to>
                                        <p:strVal val="visible"/>
                                      </p:to>
                                    </p:set>
                                    <p:animEffect transition="in" filter="blinds(horizontal)">
                                      <p:cBhvr>
                                        <p:cTn id="22" dur="500"/>
                                        <p:tgtEl>
                                          <p:spTgt spid="106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6500">
                                            <p:txEl>
                                              <p:pRg st="4" end="4"/>
                                            </p:txEl>
                                          </p:spTgt>
                                        </p:tgtEl>
                                        <p:attrNameLst>
                                          <p:attrName>style.visibility</p:attrName>
                                        </p:attrNameLst>
                                      </p:cBhvr>
                                      <p:to>
                                        <p:strVal val="visible"/>
                                      </p:to>
                                    </p:set>
                                    <p:animEffect transition="in" filter="blinds(horizontal)">
                                      <p:cBhvr>
                                        <p:cTn id="27" dur="500"/>
                                        <p:tgtEl>
                                          <p:spTgt spid="106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6500">
                                            <p:txEl>
                                              <p:pRg st="5" end="5"/>
                                            </p:txEl>
                                          </p:spTgt>
                                        </p:tgtEl>
                                        <p:attrNameLst>
                                          <p:attrName>style.visibility</p:attrName>
                                        </p:attrNameLst>
                                      </p:cBhvr>
                                      <p:to>
                                        <p:strVal val="visible"/>
                                      </p:to>
                                    </p:set>
                                    <p:animEffect transition="in" filter="blinds(horizontal)">
                                      <p:cBhvr>
                                        <p:cTn id="32" dur="500"/>
                                        <p:tgtEl>
                                          <p:spTgt spid="106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6500">
                                            <p:txEl>
                                              <p:pRg st="6" end="6"/>
                                            </p:txEl>
                                          </p:spTgt>
                                        </p:tgtEl>
                                        <p:attrNameLst>
                                          <p:attrName>style.visibility</p:attrName>
                                        </p:attrNameLst>
                                      </p:cBhvr>
                                      <p:to>
                                        <p:strVal val="visible"/>
                                      </p:to>
                                    </p:set>
                                    <p:animEffect transition="in" filter="blinds(horizontal)">
                                      <p:cBhvr>
                                        <p:cTn id="37" dur="500"/>
                                        <p:tgtEl>
                                          <p:spTgt spid="1065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blinds(horizontal)">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blinds(horizontal)">
                                      <p:cBhvr>
                                        <p:cTn id="47" dur="50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blinds(horizontal)">
                                      <p:cBhvr>
                                        <p:cTn id="52" dur="500"/>
                                        <p:tgtEl>
                                          <p:spTgt spid="5">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animEffect transition="in" filter="blinds(horizontal)">
                                      <p:cBhvr>
                                        <p:cTn id="5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0" grpId="0" uiExpand="1" build="p"/>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55840" y="349335"/>
            <a:ext cx="3584759" cy="847417"/>
          </a:xfrm>
          <a:prstGeom prst="rect">
            <a:avLst/>
          </a:prstGeom>
        </p:spPr>
      </p:pic>
      <p:sp>
        <p:nvSpPr>
          <p:cNvPr id="3" name="矩形 2"/>
          <p:cNvSpPr/>
          <p:nvPr/>
        </p:nvSpPr>
        <p:spPr>
          <a:xfrm>
            <a:off x="623392" y="1081852"/>
            <a:ext cx="10585176" cy="584775"/>
          </a:xfrm>
          <a:prstGeom prst="rect">
            <a:avLst/>
          </a:prstGeom>
        </p:spPr>
        <p:txBody>
          <a:bodyPr wrap="square">
            <a:spAutoFit/>
          </a:bodyPr>
          <a:lstStyle/>
          <a:p>
            <a:r>
              <a:rPr lang="en-US" altLang="zh-CN" sz="3200" dirty="0" smtClean="0">
                <a:solidFill>
                  <a:srgbClr val="0000FF"/>
                </a:solidFill>
              </a:rPr>
              <a:t>I. </a:t>
            </a:r>
            <a:r>
              <a:rPr lang="zh-CN" altLang="en-US" sz="3200" dirty="0" smtClean="0">
                <a:solidFill>
                  <a:srgbClr val="0000FF"/>
                </a:solidFill>
              </a:rPr>
              <a:t>根据语境，从</a:t>
            </a:r>
            <a:r>
              <a:rPr lang="zh-CN" altLang="en-US" sz="3200" dirty="0">
                <a:solidFill>
                  <a:srgbClr val="0000FF"/>
                </a:solidFill>
              </a:rPr>
              <a:t>方框中选择恰当的单词填空</a:t>
            </a:r>
            <a:r>
              <a:rPr lang="en-US" altLang="zh-CN" sz="3200" dirty="0">
                <a:solidFill>
                  <a:srgbClr val="0000FF"/>
                </a:solidFill>
              </a:rPr>
              <a:t>, </a:t>
            </a:r>
            <a:r>
              <a:rPr lang="zh-CN" altLang="en-US" sz="3200" dirty="0">
                <a:solidFill>
                  <a:srgbClr val="0000FF"/>
                </a:solidFill>
              </a:rPr>
              <a:t>注意形式变化。</a:t>
            </a:r>
            <a:endParaRPr lang="zh-CN" altLang="en-US" sz="3200" dirty="0">
              <a:solidFill>
                <a:srgbClr val="0000FF"/>
              </a:solidFill>
            </a:endParaRPr>
          </a:p>
        </p:txBody>
      </p:sp>
      <p:sp>
        <p:nvSpPr>
          <p:cNvPr id="4" name="矩形 3"/>
          <p:cNvSpPr/>
          <p:nvPr/>
        </p:nvSpPr>
        <p:spPr>
          <a:xfrm>
            <a:off x="2351584" y="1814369"/>
            <a:ext cx="7920880" cy="1077218"/>
          </a:xfrm>
          <a:prstGeom prst="rect">
            <a:avLst/>
          </a:prstGeom>
          <a:solidFill>
            <a:srgbClr val="FFFFCC"/>
          </a:solidFill>
          <a:ln w="12700">
            <a:solidFill>
              <a:schemeClr val="tx1"/>
            </a:solidFill>
          </a:ln>
        </p:spPr>
        <p:txBody>
          <a:bodyPr wrap="square">
            <a:spAutoFit/>
          </a:bodyPr>
          <a:lstStyle/>
          <a:p>
            <a:r>
              <a:rPr lang="en-US" altLang="zh-CN" sz="3200" dirty="0"/>
              <a:t>normal, </a:t>
            </a:r>
            <a:r>
              <a:rPr lang="en-US" altLang="zh-CN" sz="3200" dirty="0" smtClean="0"/>
              <a:t>      wallet</a:t>
            </a:r>
            <a:r>
              <a:rPr lang="en-US" altLang="zh-CN" sz="3200" dirty="0"/>
              <a:t>, </a:t>
            </a:r>
            <a:r>
              <a:rPr lang="en-US" altLang="zh-CN" sz="3200" dirty="0" smtClean="0"/>
              <a:t> travel</a:t>
            </a:r>
            <a:r>
              <a:rPr lang="en-US" altLang="zh-CN" sz="3200" dirty="0"/>
              <a:t>, </a:t>
            </a:r>
            <a:r>
              <a:rPr lang="en-US" altLang="zh-CN" sz="3200" dirty="0" smtClean="0"/>
              <a:t> he</a:t>
            </a:r>
            <a:r>
              <a:rPr lang="en-US" altLang="zh-CN" sz="3200" dirty="0"/>
              <a:t>, </a:t>
            </a:r>
            <a:r>
              <a:rPr lang="en-US" altLang="zh-CN" sz="3200" dirty="0" smtClean="0"/>
              <a:t>          else</a:t>
            </a:r>
            <a:r>
              <a:rPr lang="en-US" altLang="zh-CN" sz="3200" dirty="0"/>
              <a:t>, </a:t>
            </a:r>
            <a:endParaRPr lang="en-US" altLang="zh-CN" sz="3200" dirty="0" smtClean="0"/>
          </a:p>
          <a:p>
            <a:r>
              <a:rPr lang="en-US" altLang="zh-CN" sz="3200" dirty="0" smtClean="0"/>
              <a:t>experience</a:t>
            </a:r>
            <a:r>
              <a:rPr lang="en-US" altLang="zh-CN" sz="3200" dirty="0"/>
              <a:t>, </a:t>
            </a:r>
            <a:r>
              <a:rPr lang="en-US" altLang="zh-CN" sz="3200" dirty="0" smtClean="0"/>
              <a:t> step</a:t>
            </a:r>
            <a:r>
              <a:rPr lang="en-US" altLang="zh-CN" sz="3200" dirty="0"/>
              <a:t>, </a:t>
            </a:r>
            <a:r>
              <a:rPr lang="en-US" altLang="zh-CN" sz="3200" dirty="0" smtClean="0"/>
              <a:t>   solve</a:t>
            </a:r>
            <a:r>
              <a:rPr lang="en-US" altLang="zh-CN" sz="3200" dirty="0"/>
              <a:t>, </a:t>
            </a:r>
            <a:r>
              <a:rPr lang="en-US" altLang="zh-CN" sz="3200" dirty="0" smtClean="0"/>
              <a:t>   certainly</a:t>
            </a:r>
            <a:r>
              <a:rPr lang="en-US" altLang="zh-CN" sz="3200" dirty="0"/>
              <a:t>, care</a:t>
            </a:r>
            <a:endParaRPr lang="zh-CN" altLang="en-US" sz="3200" dirty="0"/>
          </a:p>
        </p:txBody>
      </p:sp>
      <p:sp>
        <p:nvSpPr>
          <p:cNvPr id="5" name="矩形 4"/>
          <p:cNvSpPr/>
          <p:nvPr/>
        </p:nvSpPr>
        <p:spPr>
          <a:xfrm>
            <a:off x="623392" y="2996952"/>
            <a:ext cx="10657184" cy="3046988"/>
          </a:xfrm>
          <a:prstGeom prst="rect">
            <a:avLst/>
          </a:prstGeom>
        </p:spPr>
        <p:txBody>
          <a:bodyPr wrap="square">
            <a:spAutoFit/>
          </a:bodyPr>
          <a:lstStyle/>
          <a:p>
            <a:pPr marL="444500" indent="-444500"/>
            <a:r>
              <a:rPr lang="en-US" altLang="zh-CN" sz="3200" dirty="0"/>
              <a:t>1. After leaving school, Laura spent a year </a:t>
            </a:r>
            <a:r>
              <a:rPr lang="en-US" altLang="zh-CN" sz="3200" dirty="0" smtClean="0"/>
              <a:t>__________ </a:t>
            </a:r>
            <a:r>
              <a:rPr lang="en-US" altLang="zh-CN" sz="3200" dirty="0"/>
              <a:t>around the world.</a:t>
            </a:r>
            <a:endParaRPr lang="en-US" altLang="zh-CN" sz="3200" dirty="0"/>
          </a:p>
          <a:p>
            <a:r>
              <a:rPr lang="en-US" altLang="zh-CN" sz="3200" dirty="0"/>
              <a:t>2. Take this bag and leave something </a:t>
            </a:r>
            <a:r>
              <a:rPr lang="en-US" altLang="zh-CN" sz="3200" dirty="0" smtClean="0"/>
              <a:t>__________ </a:t>
            </a:r>
            <a:r>
              <a:rPr lang="en-US" altLang="zh-CN" sz="3200" dirty="0"/>
              <a:t>to me.</a:t>
            </a:r>
            <a:endParaRPr lang="en-US" altLang="zh-CN" sz="3200" dirty="0"/>
          </a:p>
          <a:p>
            <a:pPr marL="363855" indent="-363855"/>
            <a:r>
              <a:rPr lang="en-US" altLang="zh-CN" sz="3200" dirty="0"/>
              <a:t>3. After she paid for the meal, she put the receipt (</a:t>
            </a:r>
            <a:r>
              <a:rPr lang="zh-CN" altLang="en-US" sz="3200" dirty="0"/>
              <a:t>收据</a:t>
            </a:r>
            <a:r>
              <a:rPr lang="en-US" altLang="zh-CN" sz="3200" dirty="0"/>
              <a:t>) in her </a:t>
            </a:r>
            <a:r>
              <a:rPr lang="en-US" altLang="zh-CN" sz="3200" dirty="0" smtClean="0"/>
              <a:t>__________.</a:t>
            </a:r>
            <a:endParaRPr lang="en-US" altLang="zh-CN" sz="3200" dirty="0"/>
          </a:p>
          <a:p>
            <a:r>
              <a:rPr lang="en-US" altLang="zh-CN" sz="3200" dirty="0"/>
              <a:t>4. How </a:t>
            </a:r>
            <a:r>
              <a:rPr lang="en-US" altLang="zh-CN" sz="3200" dirty="0" smtClean="0"/>
              <a:t>__________ </a:t>
            </a:r>
            <a:r>
              <a:rPr lang="en-US" altLang="zh-CN" sz="3200" dirty="0"/>
              <a:t>Robert was! He forgot his keys again.</a:t>
            </a:r>
            <a:endParaRPr lang="en-US" altLang="zh-CN" sz="3200" dirty="0"/>
          </a:p>
        </p:txBody>
      </p:sp>
      <p:sp>
        <p:nvSpPr>
          <p:cNvPr id="6" name="矩形 5"/>
          <p:cNvSpPr/>
          <p:nvPr/>
        </p:nvSpPr>
        <p:spPr>
          <a:xfrm>
            <a:off x="8112224" y="2996952"/>
            <a:ext cx="2076209" cy="1077218"/>
          </a:xfrm>
          <a:prstGeom prst="rect">
            <a:avLst/>
          </a:prstGeom>
        </p:spPr>
        <p:txBody>
          <a:bodyPr wrap="none">
            <a:spAutoFit/>
          </a:bodyPr>
          <a:lstStyle/>
          <a:p>
            <a:r>
              <a:rPr lang="en-US" altLang="zh-CN" sz="3200" dirty="0">
                <a:solidFill>
                  <a:srgbClr val="FF0000"/>
                </a:solidFill>
              </a:rPr>
              <a:t>traveling / </a:t>
            </a:r>
            <a:endParaRPr lang="en-US" altLang="zh-CN" sz="3200" dirty="0" smtClean="0">
              <a:solidFill>
                <a:srgbClr val="FF0000"/>
              </a:solidFill>
            </a:endParaRPr>
          </a:p>
          <a:p>
            <a:r>
              <a:rPr lang="en-US" altLang="zh-CN" sz="3200" dirty="0" smtClean="0">
                <a:solidFill>
                  <a:srgbClr val="FF0000"/>
                </a:solidFill>
              </a:rPr>
              <a:t>travelling</a:t>
            </a:r>
            <a:endParaRPr lang="zh-CN" altLang="en-US" sz="3200" dirty="0">
              <a:solidFill>
                <a:srgbClr val="FF0000"/>
              </a:solidFill>
            </a:endParaRPr>
          </a:p>
        </p:txBody>
      </p:sp>
      <p:sp>
        <p:nvSpPr>
          <p:cNvPr id="7" name="矩形 6"/>
          <p:cNvSpPr/>
          <p:nvPr/>
        </p:nvSpPr>
        <p:spPr>
          <a:xfrm>
            <a:off x="7777170" y="3965385"/>
            <a:ext cx="926857" cy="584775"/>
          </a:xfrm>
          <a:prstGeom prst="rect">
            <a:avLst/>
          </a:prstGeom>
        </p:spPr>
        <p:txBody>
          <a:bodyPr wrap="none">
            <a:spAutoFit/>
          </a:bodyPr>
          <a:lstStyle/>
          <a:p>
            <a:r>
              <a:rPr lang="en-US" altLang="zh-CN" sz="3200" dirty="0">
                <a:solidFill>
                  <a:srgbClr val="FF0000"/>
                </a:solidFill>
              </a:rPr>
              <a:t>else </a:t>
            </a:r>
            <a:endParaRPr lang="zh-CN" altLang="en-US" sz="3200" dirty="0">
              <a:solidFill>
                <a:srgbClr val="FF0000"/>
              </a:solidFill>
            </a:endParaRPr>
          </a:p>
        </p:txBody>
      </p:sp>
      <p:sp>
        <p:nvSpPr>
          <p:cNvPr id="8" name="矩形 7"/>
          <p:cNvSpPr/>
          <p:nvPr/>
        </p:nvSpPr>
        <p:spPr>
          <a:xfrm>
            <a:off x="2135560" y="5013176"/>
            <a:ext cx="1233030" cy="584775"/>
          </a:xfrm>
          <a:prstGeom prst="rect">
            <a:avLst/>
          </a:prstGeom>
        </p:spPr>
        <p:txBody>
          <a:bodyPr wrap="none">
            <a:spAutoFit/>
          </a:bodyPr>
          <a:lstStyle/>
          <a:p>
            <a:r>
              <a:rPr lang="en-US" altLang="zh-CN" sz="3200" dirty="0">
                <a:solidFill>
                  <a:srgbClr val="FF0000"/>
                </a:solidFill>
              </a:rPr>
              <a:t>wallet</a:t>
            </a:r>
            <a:endParaRPr lang="zh-CN" altLang="en-US" sz="3200" dirty="0">
              <a:solidFill>
                <a:srgbClr val="FF0000"/>
              </a:solidFill>
            </a:endParaRPr>
          </a:p>
        </p:txBody>
      </p:sp>
      <p:sp>
        <p:nvSpPr>
          <p:cNvPr id="9" name="矩形 8"/>
          <p:cNvSpPr/>
          <p:nvPr/>
        </p:nvSpPr>
        <p:spPr>
          <a:xfrm>
            <a:off x="2320879" y="5459165"/>
            <a:ext cx="1547796" cy="584775"/>
          </a:xfrm>
          <a:prstGeom prst="rect">
            <a:avLst/>
          </a:prstGeom>
        </p:spPr>
        <p:txBody>
          <a:bodyPr wrap="none">
            <a:spAutoFit/>
          </a:bodyPr>
          <a:lstStyle/>
          <a:p>
            <a:r>
              <a:rPr lang="en-US" altLang="zh-CN" sz="3200" dirty="0">
                <a:solidFill>
                  <a:srgbClr val="FF0000"/>
                </a:solidFill>
              </a:rPr>
              <a:t>careless</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423591" y="476672"/>
            <a:ext cx="7920880" cy="1077218"/>
          </a:xfrm>
          <a:prstGeom prst="rect">
            <a:avLst/>
          </a:prstGeom>
          <a:solidFill>
            <a:srgbClr val="FFFFCC"/>
          </a:solidFill>
          <a:ln w="12700">
            <a:solidFill>
              <a:schemeClr val="tx1"/>
            </a:solidFill>
          </a:ln>
        </p:spPr>
        <p:txBody>
          <a:bodyPr wrap="square">
            <a:spAutoFit/>
          </a:bodyPr>
          <a:lstStyle/>
          <a:p>
            <a:r>
              <a:rPr lang="en-US" altLang="zh-CN" sz="3200" dirty="0"/>
              <a:t>normal, </a:t>
            </a:r>
            <a:r>
              <a:rPr lang="en-US" altLang="zh-CN" sz="3200" dirty="0" smtClean="0"/>
              <a:t>      wallet</a:t>
            </a:r>
            <a:r>
              <a:rPr lang="en-US" altLang="zh-CN" sz="3200" dirty="0"/>
              <a:t>, </a:t>
            </a:r>
            <a:r>
              <a:rPr lang="en-US" altLang="zh-CN" sz="3200" dirty="0" smtClean="0"/>
              <a:t> travel</a:t>
            </a:r>
            <a:r>
              <a:rPr lang="en-US" altLang="zh-CN" sz="3200" dirty="0"/>
              <a:t>, </a:t>
            </a:r>
            <a:r>
              <a:rPr lang="en-US" altLang="zh-CN" sz="3200" dirty="0" smtClean="0"/>
              <a:t> he</a:t>
            </a:r>
            <a:r>
              <a:rPr lang="en-US" altLang="zh-CN" sz="3200" dirty="0"/>
              <a:t>, </a:t>
            </a:r>
            <a:r>
              <a:rPr lang="en-US" altLang="zh-CN" sz="3200" dirty="0" smtClean="0"/>
              <a:t>          else</a:t>
            </a:r>
            <a:r>
              <a:rPr lang="en-US" altLang="zh-CN" sz="3200" dirty="0"/>
              <a:t>, </a:t>
            </a:r>
            <a:endParaRPr lang="en-US" altLang="zh-CN" sz="3200" dirty="0" smtClean="0"/>
          </a:p>
          <a:p>
            <a:r>
              <a:rPr lang="en-US" altLang="zh-CN" sz="3200" dirty="0" smtClean="0"/>
              <a:t>experience</a:t>
            </a:r>
            <a:r>
              <a:rPr lang="en-US" altLang="zh-CN" sz="3200" dirty="0"/>
              <a:t>, </a:t>
            </a:r>
            <a:r>
              <a:rPr lang="en-US" altLang="zh-CN" sz="3200" dirty="0" smtClean="0"/>
              <a:t> step</a:t>
            </a:r>
            <a:r>
              <a:rPr lang="en-US" altLang="zh-CN" sz="3200" dirty="0"/>
              <a:t>, </a:t>
            </a:r>
            <a:r>
              <a:rPr lang="en-US" altLang="zh-CN" sz="3200" dirty="0" smtClean="0"/>
              <a:t>   solve</a:t>
            </a:r>
            <a:r>
              <a:rPr lang="en-US" altLang="zh-CN" sz="3200" dirty="0"/>
              <a:t>, </a:t>
            </a:r>
            <a:r>
              <a:rPr lang="en-US" altLang="zh-CN" sz="3200" dirty="0" smtClean="0"/>
              <a:t>   certainly</a:t>
            </a:r>
            <a:r>
              <a:rPr lang="en-US" altLang="zh-CN" sz="3200" dirty="0"/>
              <a:t>, care</a:t>
            </a:r>
            <a:endParaRPr lang="zh-CN" altLang="en-US" sz="3200" dirty="0"/>
          </a:p>
        </p:txBody>
      </p:sp>
      <p:sp>
        <p:nvSpPr>
          <p:cNvPr id="3" name="矩形 2"/>
          <p:cNvSpPr/>
          <p:nvPr/>
        </p:nvSpPr>
        <p:spPr>
          <a:xfrm>
            <a:off x="695400" y="1501832"/>
            <a:ext cx="10945216" cy="4819781"/>
          </a:xfrm>
          <a:prstGeom prst="rect">
            <a:avLst/>
          </a:prstGeom>
        </p:spPr>
        <p:txBody>
          <a:bodyPr wrap="square">
            <a:spAutoFit/>
          </a:bodyPr>
          <a:lstStyle/>
          <a:p>
            <a:pPr>
              <a:lnSpc>
                <a:spcPct val="120000"/>
              </a:lnSpc>
            </a:pPr>
            <a:r>
              <a:rPr lang="en-US" altLang="zh-CN" sz="3200" dirty="0"/>
              <a:t>5. He lives all by </a:t>
            </a:r>
            <a:r>
              <a:rPr lang="en-US" altLang="zh-CN" sz="3200" dirty="0" smtClean="0"/>
              <a:t>_________ </a:t>
            </a:r>
            <a:r>
              <a:rPr lang="en-US" altLang="zh-CN" sz="3200" dirty="0"/>
              <a:t>in that large house.</a:t>
            </a:r>
            <a:endParaRPr lang="en-US" altLang="zh-CN" sz="3200" dirty="0"/>
          </a:p>
          <a:p>
            <a:pPr>
              <a:lnSpc>
                <a:spcPct val="120000"/>
              </a:lnSpc>
            </a:pPr>
            <a:r>
              <a:rPr lang="en-US" altLang="zh-CN" sz="3200" dirty="0"/>
              <a:t>6. Peter’s room was not tidy, but that was quite </a:t>
            </a:r>
            <a:r>
              <a:rPr lang="en-US" altLang="zh-CN" sz="3200" dirty="0" smtClean="0"/>
              <a:t>_________.</a:t>
            </a:r>
            <a:endParaRPr lang="en-US" altLang="zh-CN" sz="3200" dirty="0"/>
          </a:p>
          <a:p>
            <a:pPr>
              <a:lnSpc>
                <a:spcPct val="120000"/>
              </a:lnSpc>
            </a:pPr>
            <a:r>
              <a:rPr lang="en-US" altLang="zh-CN" sz="3200" dirty="0"/>
              <a:t>7. —Can you help me</a:t>
            </a:r>
            <a:r>
              <a:rPr lang="en-US" altLang="zh-CN" sz="3200" dirty="0" smtClean="0"/>
              <a:t>?</a:t>
            </a:r>
            <a:endParaRPr lang="en-US" altLang="zh-CN" sz="3200" dirty="0" smtClean="0"/>
          </a:p>
          <a:p>
            <a:pPr indent="363855">
              <a:lnSpc>
                <a:spcPct val="120000"/>
              </a:lnSpc>
            </a:pPr>
            <a:r>
              <a:rPr lang="en-US" altLang="zh-CN" sz="3200" dirty="0" smtClean="0"/>
              <a:t>—_________.</a:t>
            </a:r>
            <a:endParaRPr lang="en-US" altLang="zh-CN" sz="3200" dirty="0"/>
          </a:p>
          <a:p>
            <a:pPr>
              <a:lnSpc>
                <a:spcPct val="120000"/>
              </a:lnSpc>
            </a:pPr>
            <a:r>
              <a:rPr lang="en-US" altLang="zh-CN" sz="3200" dirty="0"/>
              <a:t>8. Do you have any </a:t>
            </a:r>
            <a:r>
              <a:rPr lang="en-US" altLang="zh-CN" sz="3200" dirty="0" smtClean="0"/>
              <a:t>_________ </a:t>
            </a:r>
            <a:r>
              <a:rPr lang="en-US" altLang="zh-CN" sz="3200" dirty="0"/>
              <a:t>of working with kids?</a:t>
            </a:r>
            <a:endParaRPr lang="en-US" altLang="zh-CN" sz="3200" dirty="0"/>
          </a:p>
          <a:p>
            <a:pPr>
              <a:lnSpc>
                <a:spcPct val="120000"/>
              </a:lnSpc>
            </a:pPr>
            <a:r>
              <a:rPr lang="en-US" altLang="zh-CN" sz="3200" dirty="0"/>
              <a:t>9. Susan thinks money will </a:t>
            </a:r>
            <a:r>
              <a:rPr lang="en-US" altLang="zh-CN" sz="3200" dirty="0" smtClean="0"/>
              <a:t>_________ </a:t>
            </a:r>
            <a:r>
              <a:rPr lang="en-US" altLang="zh-CN" sz="3200" dirty="0"/>
              <a:t>all her problems.</a:t>
            </a:r>
            <a:endParaRPr lang="en-US" altLang="zh-CN" sz="3200" dirty="0"/>
          </a:p>
          <a:p>
            <a:pPr marL="631825" indent="-631825">
              <a:lnSpc>
                <a:spcPct val="120000"/>
              </a:lnSpc>
            </a:pPr>
            <a:r>
              <a:rPr lang="en-US" altLang="zh-CN" sz="3200" dirty="0"/>
              <a:t>10. If you want a strong (</a:t>
            </a:r>
            <a:r>
              <a:rPr lang="zh-CN" altLang="en-US" sz="3200" dirty="0"/>
              <a:t>强壮的</a:t>
            </a:r>
            <a:r>
              <a:rPr lang="en-US" altLang="zh-CN" sz="3200" dirty="0"/>
              <a:t>) body, please follow these </a:t>
            </a:r>
            <a:r>
              <a:rPr lang="en-US" altLang="zh-CN" sz="3200" dirty="0" smtClean="0"/>
              <a:t>_________.</a:t>
            </a:r>
            <a:endParaRPr lang="en-US" altLang="zh-CN" sz="3200" dirty="0"/>
          </a:p>
        </p:txBody>
      </p:sp>
      <p:sp>
        <p:nvSpPr>
          <p:cNvPr id="5" name="矩形 4"/>
          <p:cNvSpPr/>
          <p:nvPr/>
        </p:nvSpPr>
        <p:spPr>
          <a:xfrm>
            <a:off x="3935760" y="1570267"/>
            <a:ext cx="1460656" cy="584775"/>
          </a:xfrm>
          <a:prstGeom prst="rect">
            <a:avLst/>
          </a:prstGeom>
        </p:spPr>
        <p:txBody>
          <a:bodyPr wrap="none">
            <a:spAutoFit/>
          </a:bodyPr>
          <a:lstStyle/>
          <a:p>
            <a:r>
              <a:rPr lang="en-US" altLang="zh-CN" sz="3200" dirty="0">
                <a:solidFill>
                  <a:srgbClr val="FF0000"/>
                </a:solidFill>
              </a:rPr>
              <a:t>himself</a:t>
            </a:r>
            <a:endParaRPr lang="zh-CN" altLang="en-US" sz="3200" dirty="0">
              <a:solidFill>
                <a:srgbClr val="FF0000"/>
              </a:solidFill>
            </a:endParaRPr>
          </a:p>
        </p:txBody>
      </p:sp>
      <p:sp>
        <p:nvSpPr>
          <p:cNvPr id="6" name="矩形 5"/>
          <p:cNvSpPr/>
          <p:nvPr/>
        </p:nvSpPr>
        <p:spPr>
          <a:xfrm>
            <a:off x="9110209" y="2150322"/>
            <a:ext cx="1563248" cy="584775"/>
          </a:xfrm>
          <a:prstGeom prst="rect">
            <a:avLst/>
          </a:prstGeom>
        </p:spPr>
        <p:txBody>
          <a:bodyPr wrap="none">
            <a:spAutoFit/>
          </a:bodyPr>
          <a:lstStyle/>
          <a:p>
            <a:r>
              <a:rPr lang="en-US" altLang="zh-CN" sz="3200" dirty="0">
                <a:solidFill>
                  <a:srgbClr val="FF0000"/>
                </a:solidFill>
              </a:rPr>
              <a:t>normal </a:t>
            </a:r>
            <a:endParaRPr lang="zh-CN" altLang="en-US" sz="3200" dirty="0">
              <a:solidFill>
                <a:srgbClr val="FF0000"/>
              </a:solidFill>
            </a:endParaRPr>
          </a:p>
        </p:txBody>
      </p:sp>
      <p:sp>
        <p:nvSpPr>
          <p:cNvPr id="7" name="矩形 6"/>
          <p:cNvSpPr/>
          <p:nvPr/>
        </p:nvSpPr>
        <p:spPr>
          <a:xfrm>
            <a:off x="1499300" y="3279504"/>
            <a:ext cx="1848583" cy="584775"/>
          </a:xfrm>
          <a:prstGeom prst="rect">
            <a:avLst/>
          </a:prstGeom>
        </p:spPr>
        <p:txBody>
          <a:bodyPr wrap="none">
            <a:spAutoFit/>
          </a:bodyPr>
          <a:lstStyle/>
          <a:p>
            <a:r>
              <a:rPr lang="en-US" altLang="zh-CN" sz="3200" dirty="0">
                <a:solidFill>
                  <a:srgbClr val="FF0000"/>
                </a:solidFill>
              </a:rPr>
              <a:t>Certainly</a:t>
            </a:r>
            <a:endParaRPr lang="zh-CN" altLang="en-US" sz="3200" dirty="0">
              <a:solidFill>
                <a:srgbClr val="FF0000"/>
              </a:solidFill>
            </a:endParaRPr>
          </a:p>
        </p:txBody>
      </p:sp>
      <p:sp>
        <p:nvSpPr>
          <p:cNvPr id="8" name="矩形 7"/>
          <p:cNvSpPr/>
          <p:nvPr/>
        </p:nvSpPr>
        <p:spPr>
          <a:xfrm>
            <a:off x="4111835" y="3899927"/>
            <a:ext cx="2157963" cy="584775"/>
          </a:xfrm>
          <a:prstGeom prst="rect">
            <a:avLst/>
          </a:prstGeom>
        </p:spPr>
        <p:txBody>
          <a:bodyPr wrap="none">
            <a:spAutoFit/>
          </a:bodyPr>
          <a:lstStyle/>
          <a:p>
            <a:r>
              <a:rPr lang="en-US" altLang="zh-CN" sz="3200" dirty="0">
                <a:solidFill>
                  <a:srgbClr val="FF0000"/>
                </a:solidFill>
              </a:rPr>
              <a:t>experience </a:t>
            </a:r>
            <a:endParaRPr lang="zh-CN" altLang="en-US" sz="3200" dirty="0">
              <a:solidFill>
                <a:srgbClr val="FF0000"/>
              </a:solidFill>
            </a:endParaRPr>
          </a:p>
        </p:txBody>
      </p:sp>
      <p:sp>
        <p:nvSpPr>
          <p:cNvPr id="9" name="矩形 8"/>
          <p:cNvSpPr/>
          <p:nvPr/>
        </p:nvSpPr>
        <p:spPr>
          <a:xfrm>
            <a:off x="5858086" y="4517457"/>
            <a:ext cx="1051891" cy="584775"/>
          </a:xfrm>
          <a:prstGeom prst="rect">
            <a:avLst/>
          </a:prstGeom>
        </p:spPr>
        <p:txBody>
          <a:bodyPr wrap="none">
            <a:spAutoFit/>
          </a:bodyPr>
          <a:lstStyle/>
          <a:p>
            <a:r>
              <a:rPr lang="en-US" altLang="zh-CN" sz="3200" dirty="0">
                <a:solidFill>
                  <a:srgbClr val="FF0000"/>
                </a:solidFill>
              </a:rPr>
              <a:t>solve</a:t>
            </a:r>
            <a:endParaRPr lang="zh-CN" altLang="en-US" sz="3200" dirty="0">
              <a:solidFill>
                <a:srgbClr val="FF0000"/>
              </a:solidFill>
            </a:endParaRPr>
          </a:p>
        </p:txBody>
      </p:sp>
      <p:sp>
        <p:nvSpPr>
          <p:cNvPr id="10" name="矩形 9"/>
          <p:cNvSpPr/>
          <p:nvPr/>
        </p:nvSpPr>
        <p:spPr>
          <a:xfrm>
            <a:off x="1631504" y="5606288"/>
            <a:ext cx="1051891" cy="584775"/>
          </a:xfrm>
          <a:prstGeom prst="rect">
            <a:avLst/>
          </a:prstGeom>
        </p:spPr>
        <p:txBody>
          <a:bodyPr wrap="none">
            <a:spAutoFit/>
          </a:bodyPr>
          <a:lstStyle/>
          <a:p>
            <a:r>
              <a:rPr lang="en-US" altLang="zh-CN" sz="3200" dirty="0">
                <a:solidFill>
                  <a:srgbClr val="FF0000"/>
                </a:solidFill>
              </a:rPr>
              <a:t>steps</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23392" y="858360"/>
            <a:ext cx="10873208" cy="4228850"/>
          </a:xfrm>
          <a:prstGeom prst="rect">
            <a:avLst/>
          </a:prstGeom>
        </p:spPr>
        <p:txBody>
          <a:bodyPr wrap="square">
            <a:spAutoFit/>
          </a:bodyPr>
          <a:lstStyle/>
          <a:p>
            <a:pPr>
              <a:lnSpc>
                <a:spcPct val="120000"/>
              </a:lnSpc>
            </a:pPr>
            <a:r>
              <a:rPr lang="en-US" altLang="zh-CN" sz="3200" dirty="0" smtClean="0">
                <a:solidFill>
                  <a:srgbClr val="0000FF"/>
                </a:solidFill>
              </a:rPr>
              <a:t>II. </a:t>
            </a:r>
            <a:r>
              <a:rPr lang="zh-CN" altLang="en-US" sz="3200" dirty="0" smtClean="0">
                <a:solidFill>
                  <a:srgbClr val="0000FF"/>
                </a:solidFill>
              </a:rPr>
              <a:t>根据</a:t>
            </a:r>
            <a:r>
              <a:rPr lang="zh-CN" altLang="en-US" sz="3200" dirty="0">
                <a:solidFill>
                  <a:srgbClr val="0000FF"/>
                </a:solidFill>
              </a:rPr>
              <a:t>汉语意思及括号内所给英文提示语，将下列句子</a:t>
            </a:r>
            <a:r>
              <a:rPr lang="zh-CN" altLang="en-US" sz="3200" dirty="0" smtClean="0">
                <a:solidFill>
                  <a:srgbClr val="0000FF"/>
                </a:solidFill>
              </a:rPr>
              <a:t>翻 </a:t>
            </a:r>
            <a:endParaRPr lang="en-US" altLang="zh-CN" sz="3200" dirty="0" smtClean="0">
              <a:solidFill>
                <a:srgbClr val="0000FF"/>
              </a:solidFill>
            </a:endParaRPr>
          </a:p>
          <a:p>
            <a:pPr>
              <a:lnSpc>
                <a:spcPct val="120000"/>
              </a:lnSpc>
            </a:pPr>
            <a:r>
              <a:rPr lang="en-US" altLang="zh-CN" sz="3200" dirty="0">
                <a:solidFill>
                  <a:srgbClr val="0000FF"/>
                </a:solidFill>
              </a:rPr>
              <a:t> </a:t>
            </a:r>
            <a:r>
              <a:rPr lang="en-US" altLang="zh-CN" sz="3200" dirty="0" smtClean="0">
                <a:solidFill>
                  <a:srgbClr val="0000FF"/>
                </a:solidFill>
              </a:rPr>
              <a:t>    </a:t>
            </a:r>
            <a:r>
              <a:rPr lang="zh-CN" altLang="en-US" sz="3200" dirty="0" smtClean="0">
                <a:solidFill>
                  <a:srgbClr val="0000FF"/>
                </a:solidFill>
              </a:rPr>
              <a:t>译</a:t>
            </a:r>
            <a:r>
              <a:rPr lang="zh-CN" altLang="en-US" sz="3200" dirty="0">
                <a:solidFill>
                  <a:srgbClr val="0000FF"/>
                </a:solidFill>
              </a:rPr>
              <a:t>成英语。</a:t>
            </a:r>
            <a:endParaRPr lang="zh-CN" altLang="en-US" sz="3200" dirty="0">
              <a:solidFill>
                <a:srgbClr val="0000FF"/>
              </a:solidFill>
            </a:endParaRPr>
          </a:p>
          <a:p>
            <a:pPr>
              <a:lnSpc>
                <a:spcPct val="120000"/>
              </a:lnSpc>
            </a:pPr>
            <a:r>
              <a:rPr lang="en-US" altLang="zh-CN" sz="3200" dirty="0"/>
              <a:t>1. </a:t>
            </a:r>
            <a:r>
              <a:rPr lang="zh-CN" altLang="en-US" sz="3200" dirty="0"/>
              <a:t>我生他的气了， 他让我等这么久。 </a:t>
            </a:r>
            <a:r>
              <a:rPr lang="en-US" altLang="zh-CN" sz="3200" dirty="0"/>
              <a:t>(angry with ... for ...)</a:t>
            </a:r>
            <a:endParaRPr lang="en-US" altLang="zh-CN" sz="3200" dirty="0"/>
          </a:p>
          <a:p>
            <a:pPr>
              <a:lnSpc>
                <a:spcPct val="120000"/>
              </a:lnSpc>
            </a:pPr>
            <a:endParaRPr lang="en-US" altLang="zh-CN" sz="3200" dirty="0" smtClean="0"/>
          </a:p>
          <a:p>
            <a:pPr>
              <a:lnSpc>
                <a:spcPct val="120000"/>
              </a:lnSpc>
            </a:pPr>
            <a:r>
              <a:rPr lang="en-US" altLang="zh-CN" sz="3200" dirty="0" smtClean="0"/>
              <a:t>2</a:t>
            </a:r>
            <a:r>
              <a:rPr lang="en-US" altLang="zh-CN" sz="3200" dirty="0"/>
              <a:t>. </a:t>
            </a:r>
            <a:r>
              <a:rPr lang="zh-CN" altLang="en-US" sz="3200" dirty="0"/>
              <a:t>你可以相信我，因为我是你的朋友。    </a:t>
            </a:r>
            <a:r>
              <a:rPr lang="en-US" altLang="zh-CN" sz="3200" dirty="0"/>
              <a:t>(trust)</a:t>
            </a:r>
            <a:endParaRPr lang="en-US" altLang="zh-CN" sz="3200" dirty="0"/>
          </a:p>
          <a:p>
            <a:pPr>
              <a:lnSpc>
                <a:spcPct val="120000"/>
              </a:lnSpc>
            </a:pPr>
            <a:endParaRPr lang="en-US" altLang="zh-CN" sz="3200" dirty="0" smtClean="0"/>
          </a:p>
          <a:p>
            <a:pPr>
              <a:lnSpc>
                <a:spcPct val="120000"/>
              </a:lnSpc>
            </a:pPr>
            <a:r>
              <a:rPr lang="en-US" altLang="zh-CN" sz="3200" dirty="0" smtClean="0"/>
              <a:t>3</a:t>
            </a:r>
            <a:r>
              <a:rPr lang="en-US" altLang="zh-CN" sz="3200" dirty="0"/>
              <a:t>. </a:t>
            </a:r>
            <a:r>
              <a:rPr lang="zh-CN" altLang="en-US" sz="3200" dirty="0"/>
              <a:t>我这些天牙齿有问题。    </a:t>
            </a:r>
            <a:r>
              <a:rPr lang="en-US" altLang="zh-CN" sz="3200" dirty="0"/>
              <a:t>(have problems with</a:t>
            </a:r>
            <a:r>
              <a:rPr lang="en-US" altLang="zh-CN" sz="3200" dirty="0" smtClean="0"/>
              <a:t>)</a:t>
            </a:r>
            <a:endParaRPr lang="en-US" altLang="zh-CN" sz="3200" dirty="0"/>
          </a:p>
        </p:txBody>
      </p:sp>
      <p:sp>
        <p:nvSpPr>
          <p:cNvPr id="3" name="矩形 2"/>
          <p:cNvSpPr/>
          <p:nvPr/>
        </p:nvSpPr>
        <p:spPr>
          <a:xfrm>
            <a:off x="1127448" y="2586552"/>
            <a:ext cx="10009112" cy="584775"/>
          </a:xfrm>
          <a:prstGeom prst="rect">
            <a:avLst/>
          </a:prstGeom>
        </p:spPr>
        <p:txBody>
          <a:bodyPr wrap="square">
            <a:spAutoFit/>
          </a:bodyPr>
          <a:lstStyle/>
          <a:p>
            <a:r>
              <a:rPr lang="en-US" altLang="zh-CN" sz="3200" dirty="0">
                <a:solidFill>
                  <a:srgbClr val="FF0000"/>
                </a:solidFill>
              </a:rPr>
              <a:t>I was angry with him for keeping me waiting so long.</a:t>
            </a:r>
            <a:endParaRPr lang="zh-CN" altLang="en-US" sz="3200" dirty="0">
              <a:solidFill>
                <a:srgbClr val="FF0000"/>
              </a:solidFill>
            </a:endParaRPr>
          </a:p>
        </p:txBody>
      </p:sp>
      <p:sp>
        <p:nvSpPr>
          <p:cNvPr id="4" name="矩形 3"/>
          <p:cNvSpPr/>
          <p:nvPr/>
        </p:nvSpPr>
        <p:spPr>
          <a:xfrm>
            <a:off x="1127448" y="3780236"/>
            <a:ext cx="9649072" cy="584775"/>
          </a:xfrm>
          <a:prstGeom prst="rect">
            <a:avLst/>
          </a:prstGeom>
        </p:spPr>
        <p:txBody>
          <a:bodyPr wrap="square">
            <a:spAutoFit/>
          </a:bodyPr>
          <a:lstStyle/>
          <a:p>
            <a:r>
              <a:rPr lang="en-US" altLang="zh-CN" sz="3200" dirty="0">
                <a:solidFill>
                  <a:srgbClr val="FF0000"/>
                </a:solidFill>
              </a:rPr>
              <a:t>You can trust me because I’m your friend.</a:t>
            </a:r>
            <a:endParaRPr lang="zh-CN" altLang="en-US" sz="3200" dirty="0">
              <a:solidFill>
                <a:srgbClr val="FF0000"/>
              </a:solidFill>
            </a:endParaRPr>
          </a:p>
        </p:txBody>
      </p:sp>
      <p:sp>
        <p:nvSpPr>
          <p:cNvPr id="5" name="矩形 4"/>
          <p:cNvSpPr/>
          <p:nvPr/>
        </p:nvSpPr>
        <p:spPr>
          <a:xfrm>
            <a:off x="1127448" y="4932457"/>
            <a:ext cx="9793088" cy="584775"/>
          </a:xfrm>
          <a:prstGeom prst="rect">
            <a:avLst/>
          </a:prstGeom>
        </p:spPr>
        <p:txBody>
          <a:bodyPr wrap="square">
            <a:spAutoFit/>
          </a:bodyPr>
          <a:lstStyle/>
          <a:p>
            <a:r>
              <a:rPr lang="en-US" altLang="zh-CN" sz="3200" dirty="0">
                <a:solidFill>
                  <a:srgbClr val="FF0000"/>
                </a:solidFill>
              </a:rPr>
              <a:t>I have problems with my teeth these days.</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95400" y="1628800"/>
            <a:ext cx="10585176" cy="2456057"/>
          </a:xfrm>
          <a:prstGeom prst="rect">
            <a:avLst/>
          </a:prstGeom>
        </p:spPr>
        <p:txBody>
          <a:bodyPr wrap="square">
            <a:spAutoFit/>
          </a:bodyPr>
          <a:lstStyle/>
          <a:p>
            <a:pPr>
              <a:lnSpc>
                <a:spcPct val="120000"/>
              </a:lnSpc>
            </a:pPr>
            <a:r>
              <a:rPr lang="en-US" altLang="zh-CN" sz="3200" dirty="0"/>
              <a:t>4. </a:t>
            </a:r>
            <a:r>
              <a:rPr lang="zh-CN" altLang="en-US" sz="3200" dirty="0"/>
              <a:t>如果你不是太累的话，让我们去散步吧。    </a:t>
            </a:r>
            <a:r>
              <a:rPr lang="en-US" altLang="zh-CN" sz="3200" dirty="0"/>
              <a:t>(unless)</a:t>
            </a:r>
            <a:endParaRPr lang="en-US" altLang="zh-CN" sz="3200" dirty="0"/>
          </a:p>
          <a:p>
            <a:pPr>
              <a:lnSpc>
                <a:spcPct val="120000"/>
              </a:lnSpc>
            </a:pPr>
            <a:endParaRPr lang="en-US" altLang="zh-CN" sz="3200" dirty="0" smtClean="0"/>
          </a:p>
          <a:p>
            <a:pPr>
              <a:lnSpc>
                <a:spcPct val="120000"/>
              </a:lnSpc>
            </a:pPr>
            <a:endParaRPr lang="en-US" altLang="zh-CN" sz="3200" dirty="0"/>
          </a:p>
          <a:p>
            <a:pPr>
              <a:lnSpc>
                <a:spcPct val="120000"/>
              </a:lnSpc>
            </a:pPr>
            <a:r>
              <a:rPr lang="en-US" altLang="zh-CN" sz="3200" dirty="0" smtClean="0"/>
              <a:t>5. </a:t>
            </a:r>
            <a:r>
              <a:rPr lang="zh-CN" altLang="en-US" sz="3200" dirty="0" smtClean="0"/>
              <a:t>我建议他去看医生。    </a:t>
            </a:r>
            <a:r>
              <a:rPr lang="en-US" altLang="zh-CN" sz="3200" dirty="0" smtClean="0"/>
              <a:t>(advise)</a:t>
            </a:r>
            <a:endParaRPr lang="en-US" altLang="zh-CN" sz="3200" dirty="0" smtClean="0"/>
          </a:p>
        </p:txBody>
      </p:sp>
      <p:sp>
        <p:nvSpPr>
          <p:cNvPr id="3" name="矩形 2"/>
          <p:cNvSpPr/>
          <p:nvPr/>
        </p:nvSpPr>
        <p:spPr>
          <a:xfrm>
            <a:off x="1152128" y="2420888"/>
            <a:ext cx="9552384" cy="584775"/>
          </a:xfrm>
          <a:prstGeom prst="rect">
            <a:avLst/>
          </a:prstGeom>
        </p:spPr>
        <p:txBody>
          <a:bodyPr wrap="square">
            <a:spAutoFit/>
          </a:bodyPr>
          <a:lstStyle/>
          <a:p>
            <a:r>
              <a:rPr lang="en-US" altLang="zh-CN" sz="3200" dirty="0">
                <a:solidFill>
                  <a:srgbClr val="FF0000"/>
                </a:solidFill>
              </a:rPr>
              <a:t>Let’s go for a walk unless you’re too tired.</a:t>
            </a:r>
            <a:endParaRPr lang="zh-CN" altLang="en-US" sz="3200" dirty="0">
              <a:solidFill>
                <a:srgbClr val="FF0000"/>
              </a:solidFill>
            </a:endParaRPr>
          </a:p>
        </p:txBody>
      </p:sp>
      <p:sp>
        <p:nvSpPr>
          <p:cNvPr id="4" name="矩形 3"/>
          <p:cNvSpPr/>
          <p:nvPr/>
        </p:nvSpPr>
        <p:spPr>
          <a:xfrm>
            <a:off x="1122330" y="4106402"/>
            <a:ext cx="9582182" cy="584775"/>
          </a:xfrm>
          <a:prstGeom prst="rect">
            <a:avLst/>
          </a:prstGeom>
        </p:spPr>
        <p:txBody>
          <a:bodyPr wrap="square">
            <a:spAutoFit/>
          </a:bodyPr>
          <a:lstStyle/>
          <a:p>
            <a:r>
              <a:rPr lang="en-US" altLang="zh-CN" sz="3200" dirty="0">
                <a:solidFill>
                  <a:srgbClr val="FF0000"/>
                </a:solidFill>
              </a:rPr>
              <a:t>I advised him to go to / see the / a doctor.</a:t>
            </a:r>
            <a:endParaRPr lang="zh-CN" altLang="en-US" sz="3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776" y="92067"/>
            <a:ext cx="4388456" cy="1345793"/>
          </a:xfrm>
          <a:prstGeom prst="rect">
            <a:avLst/>
          </a:prstGeom>
        </p:spPr>
      </p:pic>
      <p:sp>
        <p:nvSpPr>
          <p:cNvPr id="3" name="文本框 2"/>
          <p:cNvSpPr txBox="1"/>
          <p:nvPr/>
        </p:nvSpPr>
        <p:spPr>
          <a:xfrm>
            <a:off x="448633" y="1320091"/>
            <a:ext cx="10947232" cy="2441438"/>
          </a:xfrm>
          <a:prstGeom prst="rect">
            <a:avLst/>
          </a:prstGeom>
          <a:noFill/>
        </p:spPr>
        <p:txBody>
          <a:bodyPr wrap="square" rtlCol="0">
            <a:spAutoFit/>
          </a:bodyPr>
          <a:lstStyle/>
          <a:p>
            <a:pPr>
              <a:lnSpc>
                <a:spcPct val="120000"/>
              </a:lnSpc>
            </a:pPr>
            <a:r>
              <a:rPr lang="en-US" altLang="zh-CN" dirty="0" smtClean="0"/>
              <a:t> </a:t>
            </a:r>
            <a:r>
              <a:rPr lang="en-US" altLang="zh-CN" sz="3200" dirty="0" smtClean="0">
                <a:solidFill>
                  <a:srgbClr val="FF0000"/>
                </a:solidFill>
              </a:rPr>
              <a:t>expert  </a:t>
            </a:r>
            <a:r>
              <a:rPr lang="en-US" altLang="zh-CN" sz="3200" i="1" dirty="0" smtClean="0">
                <a:solidFill>
                  <a:srgbClr val="FF0000"/>
                </a:solidFill>
              </a:rPr>
              <a:t>n.</a:t>
            </a:r>
            <a:r>
              <a:rPr lang="en-US" altLang="zh-CN" sz="3200" dirty="0" smtClean="0">
                <a:solidFill>
                  <a:srgbClr val="FF0000"/>
                </a:solidFill>
              </a:rPr>
              <a:t> </a:t>
            </a:r>
            <a:r>
              <a:rPr lang="zh-CN" altLang="en-US" sz="3200" dirty="0" smtClean="0">
                <a:solidFill>
                  <a:srgbClr val="FF0000"/>
                </a:solidFill>
              </a:rPr>
              <a:t>专家</a:t>
            </a:r>
            <a:endParaRPr lang="en-US" altLang="zh-CN" sz="3200" dirty="0" smtClean="0">
              <a:solidFill>
                <a:srgbClr val="FF0000"/>
              </a:solidFill>
            </a:endParaRPr>
          </a:p>
          <a:p>
            <a:pPr>
              <a:lnSpc>
                <a:spcPct val="120000"/>
              </a:lnSpc>
            </a:pPr>
            <a:r>
              <a:rPr lang="en-US" altLang="zh-CN" sz="3200" dirty="0" smtClean="0">
                <a:solidFill>
                  <a:srgbClr val="FF0000"/>
                </a:solidFill>
              </a:rPr>
              <a:t> teenager  </a:t>
            </a:r>
            <a:r>
              <a:rPr lang="en-US" altLang="zh-CN" sz="3200" i="1" dirty="0" smtClean="0">
                <a:solidFill>
                  <a:srgbClr val="FF0000"/>
                </a:solidFill>
              </a:rPr>
              <a:t>n. </a:t>
            </a:r>
            <a:r>
              <a:rPr lang="en-US" altLang="zh-CN" sz="3200" dirty="0" smtClean="0">
                <a:solidFill>
                  <a:srgbClr val="FF0000"/>
                </a:solidFill>
              </a:rPr>
              <a:t>(13-19</a:t>
            </a:r>
            <a:r>
              <a:rPr lang="zh-CN" altLang="en-US" sz="3200" dirty="0" smtClean="0">
                <a:solidFill>
                  <a:srgbClr val="FF0000"/>
                </a:solidFill>
              </a:rPr>
              <a:t>岁的</a:t>
            </a:r>
            <a:r>
              <a:rPr lang="en-US" altLang="zh-CN" sz="3200" dirty="0" smtClean="0">
                <a:solidFill>
                  <a:srgbClr val="FF0000"/>
                </a:solidFill>
              </a:rPr>
              <a:t>)</a:t>
            </a:r>
            <a:r>
              <a:rPr lang="zh-CN" altLang="en-US" sz="3200" dirty="0" smtClean="0">
                <a:solidFill>
                  <a:srgbClr val="FF0000"/>
                </a:solidFill>
              </a:rPr>
              <a:t>青少年</a:t>
            </a:r>
            <a:endParaRPr lang="en-US" altLang="zh-CN" sz="3200" dirty="0" smtClean="0">
              <a:solidFill>
                <a:srgbClr val="FF0000"/>
              </a:solidFill>
            </a:endParaRPr>
          </a:p>
          <a:p>
            <a:pPr>
              <a:lnSpc>
                <a:spcPct val="120000"/>
              </a:lnSpc>
            </a:pPr>
            <a:r>
              <a:rPr lang="en-US" altLang="zh-CN" sz="3200" dirty="0">
                <a:solidFill>
                  <a:srgbClr val="FF0000"/>
                </a:solidFill>
              </a:rPr>
              <a:t> </a:t>
            </a:r>
            <a:r>
              <a:rPr lang="en-US" altLang="zh-CN" sz="3200" dirty="0" smtClean="0">
                <a:solidFill>
                  <a:srgbClr val="FF0000"/>
                </a:solidFill>
              </a:rPr>
              <a:t>solve </a:t>
            </a:r>
            <a:r>
              <a:rPr lang="en-US" altLang="zh-CN" sz="3200" i="1" dirty="0" smtClean="0">
                <a:solidFill>
                  <a:srgbClr val="FF0000"/>
                </a:solidFill>
              </a:rPr>
              <a:t>v.</a:t>
            </a:r>
            <a:r>
              <a:rPr lang="en-US" altLang="zh-CN" sz="3200" dirty="0" smtClean="0">
                <a:solidFill>
                  <a:srgbClr val="FF0000"/>
                </a:solidFill>
              </a:rPr>
              <a:t> </a:t>
            </a:r>
            <a:r>
              <a:rPr lang="zh-CN" altLang="en-US" sz="3200" dirty="0" smtClean="0">
                <a:solidFill>
                  <a:srgbClr val="FF0000"/>
                </a:solidFill>
              </a:rPr>
              <a:t>劝告，解决</a:t>
            </a:r>
            <a:endParaRPr lang="en-US" altLang="zh-CN" sz="3200" dirty="0" smtClean="0">
              <a:solidFill>
                <a:srgbClr val="FF0000"/>
              </a:solidFill>
            </a:endParaRPr>
          </a:p>
          <a:p>
            <a:pPr>
              <a:lnSpc>
                <a:spcPct val="120000"/>
              </a:lnSpc>
            </a:pPr>
            <a:r>
              <a:rPr lang="en-US" altLang="zh-CN" sz="3200" dirty="0"/>
              <a:t> e.g. </a:t>
            </a:r>
            <a:r>
              <a:rPr lang="en-US" altLang="zh-CN" sz="3200" dirty="0" smtClean="0"/>
              <a:t>That </a:t>
            </a:r>
            <a:r>
              <a:rPr lang="en-US" altLang="zh-CN" sz="3200" dirty="0">
                <a:solidFill>
                  <a:srgbClr val="FF0000"/>
                </a:solidFill>
              </a:rPr>
              <a:t>expert</a:t>
            </a:r>
            <a:r>
              <a:rPr lang="en-US" altLang="zh-CN" sz="3200" dirty="0"/>
              <a:t> may help </a:t>
            </a:r>
            <a:r>
              <a:rPr lang="en-US" altLang="zh-CN" sz="3200" dirty="0" smtClean="0">
                <a:solidFill>
                  <a:srgbClr val="FF0000"/>
                </a:solidFill>
              </a:rPr>
              <a:t>teenagers</a:t>
            </a:r>
            <a:r>
              <a:rPr lang="en-US" altLang="zh-CN" sz="3200" dirty="0" smtClean="0"/>
              <a:t> </a:t>
            </a:r>
            <a:r>
              <a:rPr lang="en-US" altLang="zh-CN" sz="3200" dirty="0" smtClean="0">
                <a:solidFill>
                  <a:srgbClr val="FF0000"/>
                </a:solidFill>
              </a:rPr>
              <a:t>solve</a:t>
            </a:r>
            <a:r>
              <a:rPr lang="en-US" altLang="zh-CN" sz="3200" dirty="0" smtClean="0"/>
              <a:t> their problems. </a:t>
            </a:r>
            <a:endParaRPr lang="zh-CN" altLang="en-US" sz="3200" dirty="0"/>
          </a:p>
        </p:txBody>
      </p:sp>
      <p:sp>
        <p:nvSpPr>
          <p:cNvPr id="5" name="Text Box 7"/>
          <p:cNvSpPr txBox="1">
            <a:spLocks noChangeArrowheads="1"/>
          </p:cNvSpPr>
          <p:nvPr/>
        </p:nvSpPr>
        <p:spPr bwMode="auto">
          <a:xfrm>
            <a:off x="562522" y="3751162"/>
            <a:ext cx="30956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solidFill>
                  <a:srgbClr val="FF0000"/>
                </a:solidFill>
                <a:cs typeface="Times New Roman" panose="02020603050405020304" pitchFamily="18" charset="0"/>
              </a:rPr>
              <a:t>mile </a:t>
            </a:r>
            <a:r>
              <a:rPr lang="en-US" altLang="zh-CN" i="1" dirty="0">
                <a:solidFill>
                  <a:srgbClr val="FF0000"/>
                </a:solidFill>
                <a:cs typeface="Times New Roman" panose="02020603050405020304" pitchFamily="18" charset="0"/>
              </a:rPr>
              <a:t>n.</a:t>
            </a:r>
            <a:r>
              <a:rPr lang="en-US" altLang="zh-CN" dirty="0">
                <a:solidFill>
                  <a:srgbClr val="FF0000"/>
                </a:solidFill>
                <a:cs typeface="Times New Roman" panose="02020603050405020304" pitchFamily="18" charset="0"/>
              </a:rPr>
              <a:t> </a:t>
            </a:r>
            <a:r>
              <a:rPr lang="zh-CN" altLang="en-US" dirty="0">
                <a:solidFill>
                  <a:srgbClr val="FF0000"/>
                </a:solidFill>
                <a:cs typeface="Times New Roman" panose="02020603050405020304" pitchFamily="18" charset="0"/>
              </a:rPr>
              <a:t>英里</a:t>
            </a:r>
            <a:endParaRPr lang="en-US" altLang="zh-CN" dirty="0">
              <a:solidFill>
                <a:srgbClr val="FF0000"/>
              </a:solidFill>
              <a:cs typeface="Times New Roman" panose="02020603050405020304" pitchFamily="18" charset="0"/>
            </a:endParaRPr>
          </a:p>
        </p:txBody>
      </p:sp>
      <p:sp>
        <p:nvSpPr>
          <p:cNvPr id="6" name="Text Box 10"/>
          <p:cNvSpPr txBox="1">
            <a:spLocks noChangeArrowheads="1"/>
          </p:cNvSpPr>
          <p:nvPr/>
        </p:nvSpPr>
        <p:spPr bwMode="auto">
          <a:xfrm>
            <a:off x="551384" y="4999920"/>
            <a:ext cx="10873208" cy="109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711200" indent="-711200" eaLnBrk="1" hangingPunct="1">
              <a:lnSpc>
                <a:spcPct val="105000"/>
              </a:lnSpc>
            </a:pPr>
            <a:r>
              <a:rPr lang="en-US" altLang="zh-CN" dirty="0">
                <a:cs typeface="Times New Roman" panose="02020603050405020304" pitchFamily="18" charset="0"/>
              </a:rPr>
              <a:t>e.g. We were </a:t>
            </a:r>
            <a:r>
              <a:rPr lang="en-US" altLang="zh-CN" dirty="0">
                <a:solidFill>
                  <a:srgbClr val="FF0000"/>
                </a:solidFill>
                <a:cs typeface="Times New Roman" panose="02020603050405020304" pitchFamily="18" charset="0"/>
              </a:rPr>
              <a:t>miles</a:t>
            </a:r>
            <a:r>
              <a:rPr lang="en-US" altLang="zh-CN" dirty="0">
                <a:cs typeface="Times New Roman" panose="02020603050405020304" pitchFamily="18" charset="0"/>
              </a:rPr>
              <a:t> </a:t>
            </a:r>
            <a:r>
              <a:rPr lang="en-US" altLang="zh-CN" dirty="0" smtClean="0">
                <a:cs typeface="Times New Roman" panose="02020603050405020304" pitchFamily="18" charset="0"/>
              </a:rPr>
              <a:t>away from school. We’ll be late </a:t>
            </a:r>
            <a:r>
              <a:rPr lang="en-US" altLang="zh-CN" dirty="0" smtClean="0">
                <a:solidFill>
                  <a:srgbClr val="FF0000"/>
                </a:solidFill>
                <a:cs typeface="Times New Roman" panose="02020603050405020304" pitchFamily="18" charset="0"/>
              </a:rPr>
              <a:t>unless</a:t>
            </a:r>
            <a:r>
              <a:rPr lang="en-US" altLang="zh-CN" dirty="0" smtClean="0">
                <a:cs typeface="Times New Roman" panose="02020603050405020304" pitchFamily="18" charset="0"/>
              </a:rPr>
              <a:t> we go at once.  </a:t>
            </a:r>
            <a:endParaRPr lang="en-US" altLang="zh-CN" dirty="0">
              <a:cs typeface="Times New Roman" panose="02020603050405020304" pitchFamily="18" charset="0"/>
            </a:endParaRPr>
          </a:p>
        </p:txBody>
      </p:sp>
      <p:sp>
        <p:nvSpPr>
          <p:cNvPr id="7" name="Text Box 10"/>
          <p:cNvSpPr txBox="1">
            <a:spLocks noChangeArrowheads="1"/>
          </p:cNvSpPr>
          <p:nvPr/>
        </p:nvSpPr>
        <p:spPr bwMode="auto">
          <a:xfrm>
            <a:off x="562522" y="4316656"/>
            <a:ext cx="8027988"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dirty="0">
                <a:solidFill>
                  <a:srgbClr val="FF0000"/>
                </a:solidFill>
              </a:rPr>
              <a:t>unless  </a:t>
            </a:r>
            <a:r>
              <a:rPr lang="en-US" altLang="zh-CN" i="1" dirty="0">
                <a:solidFill>
                  <a:srgbClr val="FF0000"/>
                </a:solidFill>
              </a:rPr>
              <a:t>conj.</a:t>
            </a:r>
            <a:r>
              <a:rPr lang="en-US" altLang="zh-CN" dirty="0">
                <a:solidFill>
                  <a:srgbClr val="FF0000"/>
                </a:solidFill>
              </a:rPr>
              <a:t>  (</a:t>
            </a:r>
            <a:r>
              <a:rPr lang="en-US" altLang="zh-CN" dirty="0" smtClean="0">
                <a:solidFill>
                  <a:srgbClr val="FF0000"/>
                </a:solidFill>
              </a:rPr>
              <a:t>=</a:t>
            </a:r>
            <a:r>
              <a:rPr lang="en-US" altLang="zh-CN" dirty="0">
                <a:solidFill>
                  <a:srgbClr val="FF0000"/>
                </a:solidFill>
              </a:rPr>
              <a:t>if </a:t>
            </a:r>
            <a:r>
              <a:rPr lang="en-US" altLang="zh-CN" dirty="0" smtClean="0">
                <a:solidFill>
                  <a:srgbClr val="FF0000"/>
                </a:solidFill>
              </a:rPr>
              <a:t>not) </a:t>
            </a:r>
            <a:r>
              <a:rPr lang="zh-CN" altLang="en-US" dirty="0" smtClean="0">
                <a:solidFill>
                  <a:srgbClr val="FF0000"/>
                </a:solidFill>
              </a:rPr>
              <a:t>除</a:t>
            </a:r>
            <a:r>
              <a:rPr lang="zh-CN" altLang="en-US" dirty="0">
                <a:solidFill>
                  <a:srgbClr val="FF0000"/>
                </a:solidFill>
              </a:rPr>
              <a:t>非；如果不</a:t>
            </a:r>
            <a:endParaRPr lang="en-US" altLang="zh-CN" dirty="0">
              <a:solidFill>
                <a:srgbClr val="FF0000"/>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271464" y="2564904"/>
            <a:ext cx="9681330" cy="1865126"/>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buFont typeface="Arial" panose="020B0604020202020204" pitchFamily="34" charset="0"/>
              <a:buChar char="•"/>
            </a:pPr>
            <a:r>
              <a:rPr lang="en-US" altLang="zh-CN" dirty="0" smtClean="0">
                <a:latin typeface="+mn-lt"/>
                <a:cs typeface="Times New Roman" panose="02020603050405020304" pitchFamily="18" charset="0"/>
              </a:rPr>
              <a:t>Read </a:t>
            </a:r>
            <a:r>
              <a:rPr lang="en-US" altLang="zh-CN" dirty="0">
                <a:latin typeface="+mn-lt"/>
                <a:cs typeface="Times New Roman" panose="02020603050405020304" pitchFamily="18" charset="0"/>
              </a:rPr>
              <a:t>the passage again after class.</a:t>
            </a:r>
            <a:endParaRPr lang="en-US" altLang="zh-CN" dirty="0">
              <a:latin typeface="+mn-lt"/>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dirty="0" smtClean="0">
                <a:latin typeface="+mn-lt"/>
                <a:cs typeface="Times New Roman" panose="02020603050405020304" pitchFamily="18" charset="0"/>
              </a:rPr>
              <a:t>Write a short paragraph about the worries of your friends. You can use the information in 2e.</a:t>
            </a:r>
            <a:endParaRPr lang="en-US" altLang="zh-CN" dirty="0">
              <a:latin typeface="+mn-lt"/>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712" y="1196752"/>
            <a:ext cx="4392488" cy="11803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9000" b="-9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3" name="Text Box 10"/>
          <p:cNvSpPr txBox="1">
            <a:spLocks noChangeArrowheads="1"/>
          </p:cNvSpPr>
          <p:nvPr/>
        </p:nvSpPr>
        <p:spPr bwMode="auto">
          <a:xfrm>
            <a:off x="407368" y="980728"/>
            <a:ext cx="1142459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dirty="0">
                <a:solidFill>
                  <a:srgbClr val="FF0000"/>
                </a:solidFill>
              </a:rPr>
              <a:t>normal  </a:t>
            </a:r>
            <a:r>
              <a:rPr lang="en-US" altLang="zh-CN" i="1" dirty="0">
                <a:solidFill>
                  <a:srgbClr val="FF0000"/>
                </a:solidFill>
              </a:rPr>
              <a:t>adj.</a:t>
            </a:r>
            <a:r>
              <a:rPr lang="en-US" altLang="zh-CN" dirty="0">
                <a:solidFill>
                  <a:srgbClr val="FF0000"/>
                </a:solidFill>
              </a:rPr>
              <a:t> </a:t>
            </a:r>
            <a:r>
              <a:rPr lang="zh-CN" altLang="en-US" dirty="0">
                <a:solidFill>
                  <a:srgbClr val="FF0000"/>
                </a:solidFill>
              </a:rPr>
              <a:t>正常的；一般</a:t>
            </a:r>
            <a:r>
              <a:rPr lang="zh-CN" altLang="en-US" dirty="0" smtClean="0">
                <a:solidFill>
                  <a:srgbClr val="FF0000"/>
                </a:solidFill>
              </a:rPr>
              <a:t>的</a:t>
            </a:r>
            <a:endParaRPr lang="en-US" altLang="zh-CN" dirty="0" smtClean="0">
              <a:solidFill>
                <a:srgbClr val="FF0000"/>
              </a:solidFill>
            </a:endParaRPr>
          </a:p>
          <a:p>
            <a:pPr eaLnBrk="1" hangingPunct="1">
              <a:lnSpc>
                <a:spcPct val="125000"/>
              </a:lnSpc>
            </a:pPr>
            <a:r>
              <a:rPr lang="en-US" altLang="zh-CN" dirty="0" smtClean="0">
                <a:solidFill>
                  <a:srgbClr val="FF0000"/>
                </a:solidFill>
              </a:rPr>
              <a:t>wallet  </a:t>
            </a:r>
            <a:r>
              <a:rPr lang="en-US" altLang="zh-CN" i="1" dirty="0" smtClean="0">
                <a:solidFill>
                  <a:srgbClr val="FF0000"/>
                </a:solidFill>
              </a:rPr>
              <a:t>n. </a:t>
            </a:r>
            <a:r>
              <a:rPr lang="zh-CN" altLang="en-US" dirty="0" smtClean="0">
                <a:solidFill>
                  <a:srgbClr val="FF0000"/>
                </a:solidFill>
              </a:rPr>
              <a:t>钱包</a:t>
            </a:r>
            <a:endParaRPr lang="en-US" altLang="zh-CN" dirty="0" smtClean="0">
              <a:solidFill>
                <a:srgbClr val="FF0000"/>
              </a:solidFill>
            </a:endParaRPr>
          </a:p>
          <a:p>
            <a:pPr eaLnBrk="1" hangingPunct="1">
              <a:lnSpc>
                <a:spcPct val="125000"/>
              </a:lnSpc>
            </a:pPr>
            <a:r>
              <a:rPr lang="en-US" altLang="zh-CN" dirty="0" smtClean="0">
                <a:solidFill>
                  <a:srgbClr val="FF0000"/>
                </a:solidFill>
              </a:rPr>
              <a:t>certainly  </a:t>
            </a:r>
            <a:r>
              <a:rPr lang="en-US" altLang="zh-CN" i="1" dirty="0" smtClean="0">
                <a:solidFill>
                  <a:srgbClr val="FF0000"/>
                </a:solidFill>
              </a:rPr>
              <a:t>adv.</a:t>
            </a:r>
            <a:r>
              <a:rPr lang="en-US" altLang="zh-CN" dirty="0" smtClean="0">
                <a:solidFill>
                  <a:srgbClr val="FF0000"/>
                </a:solidFill>
              </a:rPr>
              <a:t> </a:t>
            </a:r>
            <a:r>
              <a:rPr lang="zh-CN" altLang="en-US" dirty="0" smtClean="0">
                <a:solidFill>
                  <a:srgbClr val="FF0000"/>
                </a:solidFill>
              </a:rPr>
              <a:t>无疑；肯定；当然；行</a:t>
            </a:r>
            <a:endParaRPr lang="en-US" altLang="zh-CN" dirty="0" smtClean="0">
              <a:solidFill>
                <a:srgbClr val="FF0000"/>
              </a:solidFill>
            </a:endParaRPr>
          </a:p>
          <a:p>
            <a:pPr eaLnBrk="1" hangingPunct="1">
              <a:lnSpc>
                <a:spcPct val="125000"/>
              </a:lnSpc>
            </a:pPr>
            <a:r>
              <a:rPr lang="en-US" altLang="zh-CN" dirty="0" smtClean="0">
                <a:solidFill>
                  <a:srgbClr val="FF0000"/>
                </a:solidFill>
              </a:rPr>
              <a:t>angry  </a:t>
            </a:r>
            <a:r>
              <a:rPr lang="en-US" altLang="zh-CN" i="1" dirty="0" smtClean="0">
                <a:solidFill>
                  <a:srgbClr val="FF0000"/>
                </a:solidFill>
              </a:rPr>
              <a:t>adj.</a:t>
            </a:r>
            <a:r>
              <a:rPr lang="en-US" altLang="zh-CN" dirty="0" smtClean="0">
                <a:solidFill>
                  <a:srgbClr val="FF0000"/>
                </a:solidFill>
              </a:rPr>
              <a:t> </a:t>
            </a:r>
            <a:r>
              <a:rPr lang="zh-CN" altLang="en-US" dirty="0" smtClean="0">
                <a:solidFill>
                  <a:srgbClr val="FF0000"/>
                </a:solidFill>
              </a:rPr>
              <a:t>发怒的，生气的</a:t>
            </a:r>
            <a:r>
              <a:rPr lang="en-US" altLang="zh-CN" dirty="0" smtClean="0">
                <a:solidFill>
                  <a:srgbClr val="FF0000"/>
                </a:solidFill>
              </a:rPr>
              <a:t> </a:t>
            </a:r>
            <a:endParaRPr lang="en-US" altLang="zh-CN" dirty="0" smtClean="0">
              <a:solidFill>
                <a:srgbClr val="FF0000"/>
              </a:solidFill>
            </a:endParaRPr>
          </a:p>
          <a:p>
            <a:pPr eaLnBrk="1" hangingPunct="1">
              <a:lnSpc>
                <a:spcPct val="125000"/>
              </a:lnSpc>
            </a:pPr>
            <a:r>
              <a:rPr lang="en-US" altLang="zh-CN" dirty="0" smtClean="0">
                <a:solidFill>
                  <a:srgbClr val="FF0000"/>
                </a:solidFill>
              </a:rPr>
              <a:t>keep…to oneself   </a:t>
            </a:r>
            <a:r>
              <a:rPr lang="zh-CN" altLang="en-US" dirty="0" smtClean="0">
                <a:solidFill>
                  <a:srgbClr val="FF0000"/>
                </a:solidFill>
              </a:rPr>
              <a:t>保守秘密</a:t>
            </a:r>
            <a:endParaRPr lang="en-US" altLang="zh-CN" dirty="0" smtClean="0">
              <a:solidFill>
                <a:srgbClr val="FF0000"/>
              </a:solidFill>
            </a:endParaRPr>
          </a:p>
          <a:p>
            <a:pPr marL="711200" indent="-711200" eaLnBrk="1" hangingPunct="1">
              <a:lnSpc>
                <a:spcPct val="125000"/>
              </a:lnSpc>
            </a:pPr>
            <a:r>
              <a:rPr lang="en-US" altLang="zh-CN" dirty="0" smtClean="0"/>
              <a:t>e.g. It was a </a:t>
            </a:r>
            <a:r>
              <a:rPr lang="en-US" altLang="zh-CN" dirty="0" smtClean="0">
                <a:solidFill>
                  <a:srgbClr val="FF0000"/>
                </a:solidFill>
              </a:rPr>
              <a:t>normal</a:t>
            </a:r>
            <a:r>
              <a:rPr lang="en-US" altLang="zh-CN" dirty="0" smtClean="0"/>
              <a:t> summer night, but something bad happened. I lost my </a:t>
            </a:r>
            <a:r>
              <a:rPr lang="en-US" altLang="zh-CN" dirty="0" smtClean="0">
                <a:solidFill>
                  <a:srgbClr val="FF0000"/>
                </a:solidFill>
              </a:rPr>
              <a:t>wallet</a:t>
            </a:r>
            <a:r>
              <a:rPr lang="en-US" altLang="zh-CN" dirty="0" smtClean="0"/>
              <a:t>. </a:t>
            </a:r>
            <a:r>
              <a:rPr lang="en-US" altLang="zh-CN" dirty="0" smtClean="0">
                <a:solidFill>
                  <a:srgbClr val="FF0000"/>
                </a:solidFill>
              </a:rPr>
              <a:t>Certainly</a:t>
            </a:r>
            <a:r>
              <a:rPr lang="en-US" altLang="zh-CN" dirty="0" smtClean="0"/>
              <a:t>, I was </a:t>
            </a:r>
            <a:r>
              <a:rPr lang="en-US" altLang="zh-CN" dirty="0" smtClean="0">
                <a:solidFill>
                  <a:srgbClr val="FF0000"/>
                </a:solidFill>
              </a:rPr>
              <a:t>angry</a:t>
            </a:r>
            <a:r>
              <a:rPr lang="en-US" altLang="zh-CN" dirty="0" smtClean="0"/>
              <a:t>. What’s worse, I had to </a:t>
            </a:r>
            <a:r>
              <a:rPr lang="en-US" altLang="zh-CN" dirty="0" smtClean="0">
                <a:solidFill>
                  <a:srgbClr val="FF0000"/>
                </a:solidFill>
              </a:rPr>
              <a:t>keep</a:t>
            </a:r>
            <a:r>
              <a:rPr lang="en-US" altLang="zh-CN" dirty="0" smtClean="0"/>
              <a:t> it </a:t>
            </a:r>
            <a:r>
              <a:rPr lang="en-US" altLang="zh-CN" dirty="0" smtClean="0">
                <a:solidFill>
                  <a:srgbClr val="FF0000"/>
                </a:solidFill>
              </a:rPr>
              <a:t>to myself </a:t>
            </a:r>
            <a:r>
              <a:rPr lang="en-US" altLang="zh-CN" dirty="0" smtClean="0"/>
              <a:t>for a long time.</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animEffect transition="in" filter="barn(inVertical)">
                                      <p:cBhvr>
                                        <p:cTn id="7"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8" name="Text Box 7"/>
          <p:cNvSpPr txBox="1">
            <a:spLocks noChangeArrowheads="1"/>
          </p:cNvSpPr>
          <p:nvPr/>
        </p:nvSpPr>
        <p:spPr bwMode="auto">
          <a:xfrm>
            <a:off x="387024" y="240655"/>
            <a:ext cx="9968680"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solidFill>
                  <a:srgbClr val="FF0000"/>
                </a:solidFill>
                <a:cs typeface="Times New Roman" panose="02020603050405020304" pitchFamily="18" charset="0"/>
              </a:rPr>
              <a:t>understanding </a:t>
            </a:r>
            <a:r>
              <a:rPr lang="en-US" altLang="zh-CN" i="1" dirty="0">
                <a:solidFill>
                  <a:srgbClr val="FF0000"/>
                </a:solidFill>
                <a:cs typeface="Times New Roman" panose="02020603050405020304" pitchFamily="18" charset="0"/>
              </a:rPr>
              <a:t>adj. </a:t>
            </a:r>
            <a:r>
              <a:rPr lang="zh-CN" altLang="en-US" dirty="0">
                <a:solidFill>
                  <a:srgbClr val="FF0000"/>
                </a:solidFill>
                <a:cs typeface="Times New Roman" panose="02020603050405020304" pitchFamily="18" charset="0"/>
              </a:rPr>
              <a:t>善解人意的；体谅人</a:t>
            </a:r>
            <a:r>
              <a:rPr lang="zh-CN" altLang="en-US" dirty="0" smtClean="0">
                <a:solidFill>
                  <a:srgbClr val="FF0000"/>
                </a:solidFill>
                <a:cs typeface="Times New Roman" panose="02020603050405020304" pitchFamily="18" charset="0"/>
              </a:rPr>
              <a:t>的</a:t>
            </a:r>
            <a:endParaRPr lang="en-US" altLang="zh-CN" dirty="0" smtClean="0">
              <a:solidFill>
                <a:srgbClr val="FF0000"/>
              </a:solidFill>
              <a:cs typeface="Times New Roman" panose="02020603050405020304" pitchFamily="18" charset="0"/>
            </a:endParaRPr>
          </a:p>
          <a:p>
            <a:pPr eaLnBrk="1" hangingPunct="1">
              <a:lnSpc>
                <a:spcPct val="120000"/>
              </a:lnSpc>
            </a:pPr>
            <a:r>
              <a:rPr lang="en-US" altLang="zh-CN" dirty="0" smtClean="0">
                <a:solidFill>
                  <a:srgbClr val="FF0000"/>
                </a:solidFill>
                <a:cs typeface="Times New Roman" panose="02020603050405020304" pitchFamily="18" charset="0"/>
              </a:rPr>
              <a:t>careless  </a:t>
            </a:r>
            <a:r>
              <a:rPr lang="en-US" altLang="zh-CN" i="1" dirty="0" smtClean="0">
                <a:solidFill>
                  <a:srgbClr val="FF0000"/>
                </a:solidFill>
                <a:cs typeface="Times New Roman" panose="02020603050405020304" pitchFamily="18" charset="0"/>
              </a:rPr>
              <a:t>adj.</a:t>
            </a:r>
            <a:r>
              <a:rPr lang="en-US" altLang="zh-CN" dirty="0" smtClean="0">
                <a:solidFill>
                  <a:srgbClr val="FF0000"/>
                </a:solidFill>
                <a:cs typeface="Times New Roman" panose="02020603050405020304" pitchFamily="18" charset="0"/>
              </a:rPr>
              <a:t> </a:t>
            </a:r>
            <a:r>
              <a:rPr lang="zh-CN" altLang="en-US" dirty="0" smtClean="0">
                <a:solidFill>
                  <a:srgbClr val="FF0000"/>
                </a:solidFill>
                <a:cs typeface="Times New Roman" panose="02020603050405020304" pitchFamily="18" charset="0"/>
              </a:rPr>
              <a:t>粗心的；不小心的</a:t>
            </a:r>
            <a:endParaRPr lang="en-US" altLang="zh-CN" dirty="0" smtClean="0">
              <a:solidFill>
                <a:srgbClr val="FF0000"/>
              </a:solidFill>
              <a:cs typeface="Times New Roman" panose="02020603050405020304" pitchFamily="18" charset="0"/>
            </a:endParaRPr>
          </a:p>
          <a:p>
            <a:pPr eaLnBrk="1" hangingPunct="1">
              <a:lnSpc>
                <a:spcPct val="120000"/>
              </a:lnSpc>
            </a:pPr>
            <a:r>
              <a:rPr lang="en-US" altLang="zh-CN" dirty="0" smtClean="0">
                <a:solidFill>
                  <a:srgbClr val="FF0000"/>
                </a:solidFill>
                <a:cs typeface="Times New Roman" panose="02020603050405020304" pitchFamily="18" charset="0"/>
              </a:rPr>
              <a:t>careful  </a:t>
            </a:r>
            <a:r>
              <a:rPr lang="en-US" altLang="zh-CN" i="1" dirty="0">
                <a:solidFill>
                  <a:srgbClr val="FF0000"/>
                </a:solidFill>
                <a:cs typeface="Times New Roman" panose="02020603050405020304" pitchFamily="18" charset="0"/>
              </a:rPr>
              <a:t>adj</a:t>
            </a:r>
            <a:r>
              <a:rPr lang="en-US" altLang="zh-CN" dirty="0" smtClean="0">
                <a:solidFill>
                  <a:srgbClr val="FF0000"/>
                </a:solidFill>
                <a:cs typeface="Times New Roman" panose="02020603050405020304" pitchFamily="18" charset="0"/>
              </a:rPr>
              <a:t>. </a:t>
            </a:r>
            <a:r>
              <a:rPr lang="zh-CN" altLang="en-US" dirty="0" smtClean="0">
                <a:solidFill>
                  <a:srgbClr val="FF0000"/>
                </a:solidFill>
                <a:cs typeface="Times New Roman" panose="02020603050405020304" pitchFamily="18" charset="0"/>
              </a:rPr>
              <a:t>小心的；细致的；精心的；慎重的</a:t>
            </a:r>
            <a:endParaRPr lang="en-US" altLang="zh-CN" dirty="0" smtClean="0">
              <a:solidFill>
                <a:srgbClr val="FF0000"/>
              </a:solidFill>
              <a:cs typeface="Times New Roman" panose="02020603050405020304" pitchFamily="18" charset="0"/>
            </a:endParaRPr>
          </a:p>
          <a:p>
            <a:pPr eaLnBrk="1" hangingPunct="1">
              <a:lnSpc>
                <a:spcPct val="120000"/>
              </a:lnSpc>
            </a:pPr>
            <a:r>
              <a:rPr lang="en-US" altLang="zh-CN" dirty="0" smtClean="0">
                <a:solidFill>
                  <a:srgbClr val="FF0000"/>
                </a:solidFill>
                <a:cs typeface="Times New Roman" panose="02020603050405020304" pitchFamily="18" charset="0"/>
              </a:rPr>
              <a:t>advise  </a:t>
            </a:r>
            <a:r>
              <a:rPr lang="en-US" altLang="zh-CN" i="1" dirty="0" smtClean="0">
                <a:solidFill>
                  <a:srgbClr val="FF0000"/>
                </a:solidFill>
                <a:cs typeface="Times New Roman" panose="02020603050405020304" pitchFamily="18" charset="0"/>
              </a:rPr>
              <a:t>v. </a:t>
            </a:r>
            <a:r>
              <a:rPr lang="zh-CN" altLang="en-US" dirty="0" smtClean="0">
                <a:solidFill>
                  <a:srgbClr val="FF0000"/>
                </a:solidFill>
                <a:cs typeface="Times New Roman" panose="02020603050405020304" pitchFamily="18" charset="0"/>
              </a:rPr>
              <a:t>劝告；建议</a:t>
            </a:r>
            <a:endParaRPr lang="en-US" altLang="zh-CN" dirty="0" smtClean="0">
              <a:solidFill>
                <a:srgbClr val="FF0000"/>
              </a:solidFill>
              <a:cs typeface="Times New Roman" panose="02020603050405020304" pitchFamily="18" charset="0"/>
            </a:endParaRPr>
          </a:p>
          <a:p>
            <a:pPr eaLnBrk="1" hangingPunct="1">
              <a:lnSpc>
                <a:spcPct val="120000"/>
              </a:lnSpc>
            </a:pPr>
            <a:r>
              <a:rPr lang="en-US" altLang="zh-CN" dirty="0" smtClean="0">
                <a:solidFill>
                  <a:srgbClr val="FF0000"/>
                </a:solidFill>
                <a:cs typeface="Times New Roman" panose="02020603050405020304" pitchFamily="18" charset="0"/>
              </a:rPr>
              <a:t>mistake  </a:t>
            </a:r>
            <a:r>
              <a:rPr lang="en-US" altLang="zh-CN" i="1" dirty="0">
                <a:solidFill>
                  <a:srgbClr val="FF0000"/>
                </a:solidFill>
                <a:cs typeface="Times New Roman" panose="02020603050405020304" pitchFamily="18" charset="0"/>
              </a:rPr>
              <a:t>n.</a:t>
            </a:r>
            <a:r>
              <a:rPr lang="en-US" altLang="zh-CN" dirty="0" smtClean="0">
                <a:solidFill>
                  <a:srgbClr val="FF0000"/>
                </a:solidFill>
                <a:cs typeface="Times New Roman" panose="02020603050405020304" pitchFamily="18" charset="0"/>
              </a:rPr>
              <a:t> </a:t>
            </a:r>
            <a:r>
              <a:rPr lang="zh-CN" altLang="en-US" dirty="0" smtClean="0">
                <a:solidFill>
                  <a:srgbClr val="FF0000"/>
                </a:solidFill>
                <a:cs typeface="Times New Roman" panose="02020603050405020304" pitchFamily="18" charset="0"/>
              </a:rPr>
              <a:t>错误；失误</a:t>
            </a:r>
            <a:endParaRPr lang="en-US" altLang="zh-CN" dirty="0" smtClean="0">
              <a:solidFill>
                <a:srgbClr val="FF0000"/>
              </a:solidFill>
              <a:cs typeface="Times New Roman" panose="02020603050405020304" pitchFamily="18" charset="0"/>
            </a:endParaRPr>
          </a:p>
          <a:p>
            <a:pPr eaLnBrk="1" hangingPunct="1">
              <a:lnSpc>
                <a:spcPct val="120000"/>
              </a:lnSpc>
            </a:pPr>
            <a:r>
              <a:rPr lang="en-US" altLang="zh-CN" dirty="0" smtClean="0">
                <a:solidFill>
                  <a:srgbClr val="FF0000"/>
                </a:solidFill>
                <a:cs typeface="Times New Roman" panose="02020603050405020304" pitchFamily="18" charset="0"/>
              </a:rPr>
              <a:t>himself  </a:t>
            </a:r>
            <a:r>
              <a:rPr lang="en-US" altLang="zh-CN" i="1" dirty="0">
                <a:solidFill>
                  <a:srgbClr val="FF0000"/>
                </a:solidFill>
                <a:cs typeface="Times New Roman" panose="02020603050405020304" pitchFamily="18" charset="0"/>
              </a:rPr>
              <a:t>pron</a:t>
            </a:r>
            <a:r>
              <a:rPr lang="en-US" altLang="zh-CN" dirty="0" smtClean="0">
                <a:solidFill>
                  <a:srgbClr val="FF0000"/>
                </a:solidFill>
                <a:cs typeface="Times New Roman" panose="02020603050405020304" pitchFamily="18" charset="0"/>
              </a:rPr>
              <a:t>. </a:t>
            </a:r>
            <a:r>
              <a:rPr lang="zh-CN" altLang="en-US" dirty="0" smtClean="0">
                <a:solidFill>
                  <a:srgbClr val="FF0000"/>
                </a:solidFill>
                <a:cs typeface="Times New Roman" panose="02020603050405020304" pitchFamily="18" charset="0"/>
              </a:rPr>
              <a:t>他自己</a:t>
            </a:r>
            <a:endParaRPr lang="en-US" altLang="zh-CN" dirty="0" smtClean="0">
              <a:solidFill>
                <a:srgbClr val="FF0000"/>
              </a:solidFill>
              <a:cs typeface="Times New Roman" panose="02020603050405020304" pitchFamily="18" charset="0"/>
            </a:endParaRPr>
          </a:p>
          <a:p>
            <a:pPr eaLnBrk="1" hangingPunct="1">
              <a:lnSpc>
                <a:spcPct val="120000"/>
              </a:lnSpc>
            </a:pPr>
            <a:r>
              <a:rPr lang="en-US" altLang="zh-CN" dirty="0" smtClean="0">
                <a:solidFill>
                  <a:srgbClr val="FF0000"/>
                </a:solidFill>
                <a:cs typeface="Times New Roman" panose="02020603050405020304" pitchFamily="18" charset="0"/>
              </a:rPr>
              <a:t>trust  </a:t>
            </a:r>
            <a:r>
              <a:rPr lang="en-US" altLang="zh-CN" i="1" dirty="0">
                <a:solidFill>
                  <a:srgbClr val="FF0000"/>
                </a:solidFill>
                <a:cs typeface="Times New Roman" panose="02020603050405020304" pitchFamily="18" charset="0"/>
              </a:rPr>
              <a:t>v.</a:t>
            </a:r>
            <a:r>
              <a:rPr lang="en-US" altLang="zh-CN" dirty="0" smtClean="0">
                <a:solidFill>
                  <a:srgbClr val="FF0000"/>
                </a:solidFill>
                <a:cs typeface="Times New Roman" panose="02020603050405020304" pitchFamily="18" charset="0"/>
              </a:rPr>
              <a:t> </a:t>
            </a:r>
            <a:r>
              <a:rPr lang="zh-CN" altLang="en-US" dirty="0" smtClean="0">
                <a:solidFill>
                  <a:srgbClr val="FF0000"/>
                </a:solidFill>
                <a:cs typeface="Times New Roman" panose="02020603050405020304" pitchFamily="18" charset="0"/>
              </a:rPr>
              <a:t>相信；信任</a:t>
            </a:r>
            <a:endParaRPr lang="en-US" altLang="zh-CN" dirty="0">
              <a:solidFill>
                <a:srgbClr val="FF0000"/>
              </a:solidFill>
              <a:cs typeface="Times New Roman" panose="02020603050405020304" pitchFamily="18" charset="0"/>
            </a:endParaRPr>
          </a:p>
        </p:txBody>
      </p:sp>
      <p:sp>
        <p:nvSpPr>
          <p:cNvPr id="10" name="Text Box 5"/>
          <p:cNvSpPr txBox="1">
            <a:spLocks noChangeArrowheads="1"/>
          </p:cNvSpPr>
          <p:nvPr/>
        </p:nvSpPr>
        <p:spPr bwMode="auto">
          <a:xfrm>
            <a:off x="387024" y="4461248"/>
            <a:ext cx="11469615"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713105" indent="-713105" eaLnBrk="1" hangingPunct="1">
              <a:lnSpc>
                <a:spcPct val="120000"/>
              </a:lnSpc>
            </a:pPr>
            <a:r>
              <a:rPr lang="en-US" altLang="zh-CN" dirty="0">
                <a:cs typeface="Times New Roman" panose="02020603050405020304" pitchFamily="18" charset="0"/>
              </a:rPr>
              <a:t>e.g. </a:t>
            </a:r>
            <a:r>
              <a:rPr lang="en-US" altLang="zh-CN" dirty="0" smtClean="0">
                <a:cs typeface="Times New Roman" panose="02020603050405020304" pitchFamily="18" charset="0"/>
              </a:rPr>
              <a:t>Mr. </a:t>
            </a:r>
            <a:r>
              <a:rPr lang="en-US" altLang="zh-CN" dirty="0">
                <a:cs typeface="Times New Roman" panose="02020603050405020304" pitchFamily="18" charset="0"/>
              </a:rPr>
              <a:t>Li is a very </a:t>
            </a:r>
            <a:r>
              <a:rPr lang="en-US" altLang="zh-CN" dirty="0">
                <a:solidFill>
                  <a:srgbClr val="FF0000"/>
                </a:solidFill>
                <a:cs typeface="Times New Roman" panose="02020603050405020304" pitchFamily="18" charset="0"/>
              </a:rPr>
              <a:t>understanding </a:t>
            </a:r>
            <a:r>
              <a:rPr lang="en-US" altLang="zh-CN" dirty="0" smtClean="0">
                <a:cs typeface="Times New Roman" panose="02020603050405020304" pitchFamily="18" charset="0"/>
              </a:rPr>
              <a:t>person, but he </a:t>
            </a:r>
            <a:r>
              <a:rPr lang="en-US" altLang="zh-CN" dirty="0" smtClean="0">
                <a:solidFill>
                  <a:srgbClr val="FF0000"/>
                </a:solidFill>
                <a:cs typeface="Times New Roman" panose="02020603050405020304" pitchFamily="18" charset="0"/>
              </a:rPr>
              <a:t>himself</a:t>
            </a:r>
            <a:r>
              <a:rPr lang="en-US" altLang="zh-CN" dirty="0" smtClean="0">
                <a:cs typeface="Times New Roman" panose="02020603050405020304" pitchFamily="18" charset="0"/>
              </a:rPr>
              <a:t> is </a:t>
            </a:r>
            <a:r>
              <a:rPr lang="en-US" altLang="zh-CN" dirty="0" smtClean="0">
                <a:solidFill>
                  <a:srgbClr val="FF0000"/>
                </a:solidFill>
                <a:cs typeface="Times New Roman" panose="02020603050405020304" pitchFamily="18" charset="0"/>
              </a:rPr>
              <a:t>careless</a:t>
            </a:r>
            <a:r>
              <a:rPr lang="en-US" altLang="zh-CN" dirty="0" smtClean="0">
                <a:cs typeface="Times New Roman" panose="02020603050405020304" pitchFamily="18" charset="0"/>
              </a:rPr>
              <a:t> sometimes. I </a:t>
            </a:r>
            <a:r>
              <a:rPr lang="en-US" altLang="zh-CN" dirty="0" smtClean="0">
                <a:solidFill>
                  <a:srgbClr val="FF0000"/>
                </a:solidFill>
                <a:cs typeface="Times New Roman" panose="02020603050405020304" pitchFamily="18" charset="0"/>
              </a:rPr>
              <a:t>advise</a:t>
            </a:r>
            <a:r>
              <a:rPr lang="en-US" altLang="zh-CN" dirty="0" smtClean="0">
                <a:cs typeface="Times New Roman" panose="02020603050405020304" pitchFamily="18" charset="0"/>
              </a:rPr>
              <a:t> you to ask his sister. She is </a:t>
            </a:r>
            <a:r>
              <a:rPr lang="en-US" altLang="zh-CN" dirty="0" smtClean="0">
                <a:solidFill>
                  <a:srgbClr val="FF0000"/>
                </a:solidFill>
                <a:cs typeface="Times New Roman" panose="02020603050405020304" pitchFamily="18" charset="0"/>
              </a:rPr>
              <a:t>careful</a:t>
            </a:r>
            <a:r>
              <a:rPr lang="en-US" altLang="zh-CN" dirty="0" smtClean="0">
                <a:cs typeface="Times New Roman" panose="02020603050405020304" pitchFamily="18" charset="0"/>
              </a:rPr>
              <a:t> and seldom makes </a:t>
            </a:r>
            <a:r>
              <a:rPr lang="en-US" altLang="zh-CN" dirty="0" smtClean="0">
                <a:solidFill>
                  <a:srgbClr val="FF0000"/>
                </a:solidFill>
                <a:cs typeface="Times New Roman" panose="02020603050405020304" pitchFamily="18" charset="0"/>
              </a:rPr>
              <a:t>mistakes</a:t>
            </a:r>
            <a:r>
              <a:rPr lang="en-US" altLang="zh-CN" dirty="0" smtClean="0">
                <a:cs typeface="Times New Roman" panose="02020603050405020304" pitchFamily="18" charset="0"/>
              </a:rPr>
              <a:t>. You can </a:t>
            </a:r>
            <a:r>
              <a:rPr lang="en-US" altLang="zh-CN" dirty="0" smtClean="0">
                <a:solidFill>
                  <a:srgbClr val="FF0000"/>
                </a:solidFill>
                <a:cs typeface="Times New Roman" panose="02020603050405020304" pitchFamily="18" charset="0"/>
              </a:rPr>
              <a:t>trust</a:t>
            </a:r>
            <a:r>
              <a:rPr lang="en-US" altLang="zh-CN" dirty="0" smtClean="0">
                <a:cs typeface="Times New Roman" panose="02020603050405020304" pitchFamily="18" charset="0"/>
              </a:rPr>
              <a:t> her.</a:t>
            </a:r>
            <a:endParaRPr lang="en-US" altLang="zh-CN"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3" name="Text Box 10"/>
          <p:cNvSpPr txBox="1">
            <a:spLocks noChangeArrowheads="1"/>
          </p:cNvSpPr>
          <p:nvPr/>
        </p:nvSpPr>
        <p:spPr bwMode="auto">
          <a:xfrm>
            <a:off x="1040454" y="764704"/>
            <a:ext cx="521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step   </a:t>
            </a:r>
            <a:r>
              <a:rPr lang="en-US" altLang="zh-CN" i="1" dirty="0">
                <a:solidFill>
                  <a:srgbClr val="FF0000"/>
                </a:solidFill>
              </a:rPr>
              <a:t>n.</a:t>
            </a:r>
            <a:r>
              <a:rPr lang="en-US" altLang="zh-CN" dirty="0">
                <a:solidFill>
                  <a:srgbClr val="FF0000"/>
                </a:solidFill>
              </a:rPr>
              <a:t>    </a:t>
            </a:r>
            <a:r>
              <a:rPr lang="zh-CN" altLang="en-US" dirty="0">
                <a:solidFill>
                  <a:srgbClr val="FF0000"/>
                </a:solidFill>
              </a:rPr>
              <a:t>步；步骤</a:t>
            </a:r>
            <a:endParaRPr lang="en-US" altLang="zh-CN" dirty="0">
              <a:solidFill>
                <a:srgbClr val="FF0000"/>
              </a:solidFill>
            </a:endParaRPr>
          </a:p>
        </p:txBody>
      </p:sp>
      <p:sp>
        <p:nvSpPr>
          <p:cNvPr id="14" name="Text Box 9"/>
          <p:cNvSpPr txBox="1">
            <a:spLocks noChangeArrowheads="1"/>
          </p:cNvSpPr>
          <p:nvPr/>
        </p:nvSpPr>
        <p:spPr bwMode="auto">
          <a:xfrm>
            <a:off x="1010203" y="3271353"/>
            <a:ext cx="1052815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t>e.g. </a:t>
            </a:r>
            <a:r>
              <a:rPr lang="en-US" altLang="zh-CN" dirty="0" smtClean="0"/>
              <a:t>—What </a:t>
            </a:r>
            <a:r>
              <a:rPr lang="en-US" altLang="zh-CN" dirty="0"/>
              <a:t>is the first</a:t>
            </a:r>
            <a:r>
              <a:rPr lang="en-US" altLang="zh-CN" dirty="0">
                <a:solidFill>
                  <a:srgbClr val="FF0000"/>
                </a:solidFill>
              </a:rPr>
              <a:t> </a:t>
            </a:r>
            <a:r>
              <a:rPr lang="en-US" altLang="zh-CN" dirty="0" smtClean="0">
                <a:solidFill>
                  <a:srgbClr val="FF0000"/>
                </a:solidFill>
              </a:rPr>
              <a:t>step</a:t>
            </a:r>
            <a:r>
              <a:rPr lang="en-US" altLang="zh-CN" dirty="0" smtClean="0"/>
              <a:t>?</a:t>
            </a:r>
            <a:endParaRPr lang="en-US" altLang="zh-CN" dirty="0"/>
          </a:p>
          <a:p>
            <a:pPr eaLnBrk="1" hangingPunct="1">
              <a:lnSpc>
                <a:spcPct val="120000"/>
              </a:lnSpc>
            </a:pPr>
            <a:r>
              <a:rPr lang="zh-CN" altLang="en-US" dirty="0"/>
              <a:t>      </a:t>
            </a:r>
            <a:r>
              <a:rPr lang="zh-CN" altLang="en-US" dirty="0" smtClean="0"/>
              <a:t> </a:t>
            </a:r>
            <a:r>
              <a:rPr lang="en-US" altLang="zh-CN" dirty="0" smtClean="0"/>
              <a:t>—Sorry, I don’t know. I have no </a:t>
            </a:r>
            <a:r>
              <a:rPr lang="en-US" altLang="zh-CN" dirty="0" smtClean="0">
                <a:solidFill>
                  <a:srgbClr val="FF0000"/>
                </a:solidFill>
              </a:rPr>
              <a:t>experience</a:t>
            </a:r>
            <a:r>
              <a:rPr lang="en-US" altLang="zh-CN" dirty="0" smtClean="0"/>
              <a:t> at all.</a:t>
            </a:r>
            <a:endParaRPr lang="en-US" altLang="zh-CN" dirty="0" smtClean="0"/>
          </a:p>
          <a:p>
            <a:pPr eaLnBrk="1" hangingPunct="1">
              <a:lnSpc>
                <a:spcPct val="120000"/>
              </a:lnSpc>
            </a:pPr>
            <a:r>
              <a:rPr lang="en-US" altLang="zh-CN" dirty="0"/>
              <a:t> </a:t>
            </a:r>
            <a:r>
              <a:rPr lang="en-US" altLang="zh-CN" dirty="0" smtClean="0"/>
              <a:t>      — </a:t>
            </a:r>
            <a:r>
              <a:rPr lang="en-US" altLang="zh-CN" dirty="0" smtClean="0">
                <a:solidFill>
                  <a:srgbClr val="FF0000"/>
                </a:solidFill>
              </a:rPr>
              <a:t>Certainly</a:t>
            </a:r>
            <a:r>
              <a:rPr lang="en-US" altLang="zh-CN" dirty="0" smtClean="0"/>
              <a:t>, we need help. Don’t stop </a:t>
            </a:r>
            <a:r>
              <a:rPr lang="en-US" altLang="zh-CN" dirty="0" smtClean="0">
                <a:solidFill>
                  <a:srgbClr val="FF0000"/>
                </a:solidFill>
              </a:rPr>
              <a:t>halfway</a:t>
            </a:r>
            <a:r>
              <a:rPr lang="en-US" altLang="zh-CN" dirty="0" smtClean="0"/>
              <a:t>.</a:t>
            </a:r>
            <a:endParaRPr lang="en-US" altLang="zh-CN" dirty="0" smtClean="0"/>
          </a:p>
          <a:p>
            <a:pPr marL="1076325" indent="-444500" eaLnBrk="1" hangingPunct="1">
              <a:lnSpc>
                <a:spcPct val="120000"/>
              </a:lnSpc>
            </a:pPr>
            <a:r>
              <a:rPr lang="en-US" altLang="zh-CN" dirty="0" smtClean="0"/>
              <a:t> —I won’t. I’m going to surf the Internet. OK, get it!  First, cut it </a:t>
            </a:r>
            <a:r>
              <a:rPr lang="en-US" altLang="zh-CN" dirty="0" smtClean="0">
                <a:solidFill>
                  <a:srgbClr val="FF0000"/>
                </a:solidFill>
              </a:rPr>
              <a:t>in half</a:t>
            </a:r>
            <a:r>
              <a:rPr lang="en-US" altLang="zh-CN" dirty="0" smtClean="0"/>
              <a:t>.</a:t>
            </a:r>
            <a:endParaRPr lang="en-US" altLang="zh-CN" dirty="0"/>
          </a:p>
        </p:txBody>
      </p:sp>
      <p:sp>
        <p:nvSpPr>
          <p:cNvPr id="15" name="Text Box 8"/>
          <p:cNvSpPr txBox="1">
            <a:spLocks noChangeArrowheads="1"/>
          </p:cNvSpPr>
          <p:nvPr/>
        </p:nvSpPr>
        <p:spPr bwMode="auto">
          <a:xfrm>
            <a:off x="1028514" y="1320083"/>
            <a:ext cx="10528154" cy="584775"/>
          </a:xfrm>
          <a:prstGeom prst="rect">
            <a:avLst/>
          </a:prstGeom>
          <a:noFill/>
          <a:ln>
            <a:noFill/>
          </a:ln>
          <a:extLst>
            <a:ext uri="{909E8E84-426E-40DD-AFC4-6F175D3DCCD1}">
              <a14:hiddenFill xmlns:a14="http://schemas.microsoft.com/office/drawing/2010/main">
                <a:solidFill>
                  <a:schemeClr val="bg1">
                    <a:alpha val="80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experience   </a:t>
            </a:r>
            <a:r>
              <a:rPr lang="en-US" altLang="zh-CN" i="1" dirty="0">
                <a:solidFill>
                  <a:srgbClr val="FF0000"/>
                </a:solidFill>
              </a:rPr>
              <a:t>n.</a:t>
            </a:r>
            <a:r>
              <a:rPr lang="en-US" altLang="zh-CN" dirty="0">
                <a:solidFill>
                  <a:srgbClr val="FF0000"/>
                </a:solidFill>
              </a:rPr>
              <a:t>   </a:t>
            </a:r>
            <a:r>
              <a:rPr lang="zh-CN" altLang="en-US" dirty="0" smtClean="0">
                <a:solidFill>
                  <a:srgbClr val="FF0000"/>
                </a:solidFill>
              </a:rPr>
              <a:t>经验（</a:t>
            </a:r>
            <a:r>
              <a:rPr lang="zh-CN" altLang="en-US" dirty="0">
                <a:solidFill>
                  <a:srgbClr val="FF0000"/>
                </a:solidFill>
              </a:rPr>
              <a:t>不可数）</a:t>
            </a:r>
            <a:r>
              <a:rPr lang="zh-CN" altLang="en-US" dirty="0" smtClean="0">
                <a:solidFill>
                  <a:srgbClr val="FF0000"/>
                </a:solidFill>
              </a:rPr>
              <a:t>；经历（可数） </a:t>
            </a:r>
            <a:endParaRPr lang="en-US" altLang="zh-CN" dirty="0">
              <a:solidFill>
                <a:srgbClr val="FF0000"/>
              </a:solidFill>
            </a:endParaRPr>
          </a:p>
        </p:txBody>
      </p:sp>
      <p:sp>
        <p:nvSpPr>
          <p:cNvPr id="9" name="Text Box 10"/>
          <p:cNvSpPr txBox="1">
            <a:spLocks noChangeArrowheads="1"/>
          </p:cNvSpPr>
          <p:nvPr/>
        </p:nvSpPr>
        <p:spPr bwMode="auto">
          <a:xfrm>
            <a:off x="1010203" y="1966756"/>
            <a:ext cx="8242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halfway  </a:t>
            </a:r>
            <a:r>
              <a:rPr lang="en-US" altLang="zh-CN" i="1" dirty="0">
                <a:solidFill>
                  <a:srgbClr val="FF0000"/>
                </a:solidFill>
              </a:rPr>
              <a:t>adv.</a:t>
            </a:r>
            <a:r>
              <a:rPr lang="en-US" altLang="zh-CN" dirty="0">
                <a:solidFill>
                  <a:srgbClr val="FF0000"/>
                </a:solidFill>
              </a:rPr>
              <a:t> </a:t>
            </a:r>
            <a:r>
              <a:rPr lang="zh-CN" altLang="en-US" dirty="0">
                <a:solidFill>
                  <a:srgbClr val="FF0000"/>
                </a:solidFill>
              </a:rPr>
              <a:t>在中途；部分地</a:t>
            </a:r>
            <a:r>
              <a:rPr lang="zh-CN" altLang="en-US" dirty="0" smtClean="0">
                <a:solidFill>
                  <a:srgbClr val="FF0000"/>
                </a:solidFill>
              </a:rPr>
              <a:t>做 </a:t>
            </a:r>
            <a:r>
              <a:rPr lang="en-US" altLang="zh-CN" dirty="0" smtClean="0">
                <a:solidFill>
                  <a:srgbClr val="FF0000"/>
                </a:solidFill>
              </a:rPr>
              <a:t>(</a:t>
            </a:r>
            <a:r>
              <a:rPr lang="zh-CN" altLang="en-US" dirty="0">
                <a:solidFill>
                  <a:srgbClr val="FF0000"/>
                </a:solidFill>
              </a:rPr>
              <a:t>或达到</a:t>
            </a:r>
            <a:r>
              <a:rPr lang="en-US" altLang="zh-CN" dirty="0">
                <a:solidFill>
                  <a:srgbClr val="FF0000"/>
                </a:solidFill>
              </a:rPr>
              <a:t>)</a:t>
            </a:r>
            <a:endParaRPr lang="en-US" altLang="zh-CN" dirty="0">
              <a:solidFill>
                <a:srgbClr val="FF0000"/>
              </a:solidFill>
            </a:endParaRPr>
          </a:p>
        </p:txBody>
      </p:sp>
      <p:sp>
        <p:nvSpPr>
          <p:cNvPr id="10" name="Text Box 10"/>
          <p:cNvSpPr txBox="1">
            <a:spLocks noChangeArrowheads="1"/>
          </p:cNvSpPr>
          <p:nvPr/>
        </p:nvSpPr>
        <p:spPr bwMode="auto">
          <a:xfrm>
            <a:off x="1028514" y="2613429"/>
            <a:ext cx="51482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in half  </a:t>
            </a:r>
            <a:r>
              <a:rPr lang="zh-CN" altLang="en-US" dirty="0">
                <a:solidFill>
                  <a:srgbClr val="FF0000"/>
                </a:solidFill>
              </a:rPr>
              <a:t>分成两半</a:t>
            </a:r>
            <a:endParaRPr lang="en-US" altLang="zh-CN"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3667" name="Text Box 10"/>
          <p:cNvSpPr txBox="1">
            <a:spLocks noChangeArrowheads="1"/>
          </p:cNvSpPr>
          <p:nvPr/>
        </p:nvSpPr>
        <p:spPr bwMode="auto">
          <a:xfrm>
            <a:off x="983361" y="472763"/>
            <a:ext cx="10383739"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00FF"/>
                </a:solidFill>
                <a:latin typeface="Arial" panose="020B0604020202020204" pitchFamily="34" charset="0"/>
                <a:cs typeface="Arial" panose="020B0604020202020204" pitchFamily="34" charset="0"/>
              </a:rPr>
              <a:t>Think about and answer the following questions. </a:t>
            </a:r>
            <a:endParaRPr lang="en-US" altLang="zh-CN" dirty="0">
              <a:solidFill>
                <a:srgbClr val="0000FF"/>
              </a:solidFill>
              <a:latin typeface="Arial" panose="020B0604020202020204" pitchFamily="34" charset="0"/>
              <a:cs typeface="Arial" panose="020B0604020202020204" pitchFamily="34" charset="0"/>
            </a:endParaRPr>
          </a:p>
        </p:txBody>
      </p:sp>
      <p:sp>
        <p:nvSpPr>
          <p:cNvPr id="228356" name="Text Box 4"/>
          <p:cNvSpPr txBox="1">
            <a:spLocks noChangeArrowheads="1"/>
          </p:cNvSpPr>
          <p:nvPr/>
        </p:nvSpPr>
        <p:spPr bwMode="auto">
          <a:xfrm>
            <a:off x="872236" y="1124284"/>
            <a:ext cx="10089198"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CC00"/>
                </a:solidFill>
                <a:miter lim="800000"/>
                <a:headEnd/>
                <a:tailEnd/>
              </a14:hiddenLine>
            </a:ext>
          </a:extLst>
        </p:spPr>
        <p:txBody>
          <a:bodyPr wrap="square">
            <a:spAutoFit/>
          </a:bodyPr>
          <a:lstStyle>
            <a:lvl1pPr marL="446405" indent="-446405" eaLnBrk="0" hangingPunct="0">
              <a:defRPr sz="3200">
                <a:solidFill>
                  <a:schemeClr val="tx1"/>
                </a:solidFill>
                <a:latin typeface="Times New Roman" panose="02020603050405020304" pitchFamily="18" charset="0"/>
                <a:ea typeface="宋体" panose="02010600030101010101" pitchFamily="2" charset="-122"/>
              </a:defRPr>
            </a:lvl1pPr>
            <a:lvl2pPr marL="911225" indent="-285750" eaLnBrk="0" hangingPunct="0">
              <a:defRPr sz="3200">
                <a:solidFill>
                  <a:schemeClr val="tx1"/>
                </a:solidFill>
                <a:latin typeface="Times New Roman" panose="02020603050405020304" pitchFamily="18" charset="0"/>
                <a:ea typeface="宋体" panose="02010600030101010101" pitchFamily="2" charset="-122"/>
              </a:defRPr>
            </a:lvl2pPr>
            <a:lvl3pPr marL="1319530" indent="-228600" eaLnBrk="0" hangingPunct="0">
              <a:defRPr sz="3200">
                <a:solidFill>
                  <a:schemeClr val="tx1"/>
                </a:solidFill>
                <a:latin typeface="Times New Roman" panose="02020603050405020304" pitchFamily="18" charset="0"/>
                <a:ea typeface="宋体" panose="02010600030101010101" pitchFamily="2" charset="-122"/>
              </a:defRPr>
            </a:lvl3pPr>
            <a:lvl4pPr marL="1727200" indent="-228600" eaLnBrk="0" hangingPunct="0">
              <a:defRPr sz="3200">
                <a:solidFill>
                  <a:schemeClr val="tx1"/>
                </a:solidFill>
                <a:latin typeface="Times New Roman" panose="02020603050405020304" pitchFamily="18" charset="0"/>
                <a:ea typeface="宋体" panose="02010600030101010101" pitchFamily="2" charset="-122"/>
              </a:defRPr>
            </a:lvl4pPr>
            <a:lvl5pPr marL="2135505" indent="-228600" eaLnBrk="0" hangingPunct="0">
              <a:defRPr sz="3200">
                <a:solidFill>
                  <a:schemeClr val="tx1"/>
                </a:solidFill>
                <a:latin typeface="Times New Roman" panose="02020603050405020304" pitchFamily="18" charset="0"/>
                <a:ea typeface="宋体" panose="02010600030101010101" pitchFamily="2" charset="-122"/>
              </a:defRPr>
            </a:lvl5pPr>
            <a:lvl6pPr marL="259270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4990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0710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6430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t>4. Do you always </a:t>
            </a:r>
            <a:r>
              <a:rPr lang="en-US" altLang="zh-CN" u="sng" dirty="0"/>
              <a:t>tell your parents about your problems</a:t>
            </a:r>
            <a:r>
              <a:rPr lang="en-US" altLang="zh-CN" dirty="0"/>
              <a:t>? (Why or why not?)</a:t>
            </a:r>
            <a:endParaRPr lang="en-US" altLang="zh-CN" dirty="0"/>
          </a:p>
          <a:p>
            <a:pPr eaLnBrk="1" hangingPunct="1">
              <a:lnSpc>
                <a:spcPct val="120000"/>
              </a:lnSpc>
            </a:pPr>
            <a:r>
              <a:rPr lang="en-US" altLang="zh-CN" dirty="0"/>
              <a:t>5. Do you ever </a:t>
            </a:r>
            <a:r>
              <a:rPr lang="en-US" altLang="zh-CN" u="sng" dirty="0"/>
              <a:t>give advice to your friends</a:t>
            </a:r>
            <a:r>
              <a:rPr lang="en-US" altLang="zh-CN" dirty="0"/>
              <a:t> about their problems? (What advice do you give?)</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75" y="332702"/>
            <a:ext cx="864096" cy="8640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wheel spokes="2"/>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commondata" val="eyJoZGlkIjoiNDM4NDRhZjIyZDUyMzExNjg0NmQ2NTc2MzhlMmQ2ZT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nSpc>
            <a:spcPct val="120000"/>
          </a:lnSpc>
          <a:defRPr sz="3200" dirty="0" smtClean="0">
            <a:solidFill>
              <a:srgbClr val="000000"/>
            </a:solidFill>
            <a:cs typeface="Times New Roman" panose="02020603050405020304" pitchFamily="18" charset="0"/>
          </a:defRPr>
        </a:defPPr>
      </a:lst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0</TotalTime>
  <Words>11602</Words>
  <Application>WPS 演示</Application>
  <PresentationFormat>宽屏</PresentationFormat>
  <Paragraphs>351</Paragraphs>
  <Slides>41</Slides>
  <Notes>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Arial</vt:lpstr>
      <vt:lpstr>宋体</vt:lpstr>
      <vt:lpstr>Wingdings</vt:lpstr>
      <vt:lpstr>Times New Roman</vt:lpstr>
      <vt:lpstr>微软雅黑</vt:lpstr>
      <vt:lpstr>Arial Unicode MS</vt:lpstr>
      <vt:lpstr>Calibri</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to solve the problems  with the schoolwork or in life</vt:lpstr>
      <vt:lpstr>PowerPoint 演示文稿</vt:lpstr>
      <vt:lpstr>PowerPoint 演示文稿</vt:lpstr>
      <vt:lpstr>Paragragh 1</vt:lpstr>
      <vt:lpstr>Paragragh 1</vt:lpstr>
      <vt:lpstr>Paragragh 2</vt:lpstr>
      <vt:lpstr>Paragragh 2</vt:lpstr>
      <vt:lpstr>Paragragh 3</vt:lpstr>
      <vt:lpstr>Paragragh 3</vt:lpstr>
      <vt:lpstr>PowerPoint 演示文稿</vt:lpstr>
      <vt:lpstr>PowerPoint 演示文稿</vt:lpstr>
      <vt:lpstr>Language Points</vt:lpstr>
      <vt:lpstr>Language Points</vt:lpstr>
      <vt:lpstr>Language Points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Administrator</cp:lastModifiedBy>
  <cp:revision>591</cp:revision>
  <dcterms:created xsi:type="dcterms:W3CDTF">2013-03-17T02:35:00Z</dcterms:created>
  <dcterms:modified xsi:type="dcterms:W3CDTF">2024-01-04T07:44:56Z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8C3D554FD87F41C7BBBE5A74E2793FB8_12</vt:lpwstr>
  </property>
  <property fmtid="{D5CDD505-2E9C-101B-9397-08002B2CF9AE}" pid="3" name="KSOProductBuildVer">
    <vt:lpwstr>2052-12.1.0.16120</vt:lpwstr>
  </property>
</Properties>
</file>